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1"/>
  </p:notesMasterIdLst>
  <p:sldIdLst>
    <p:sldId id="278" r:id="rId5"/>
    <p:sldId id="279" r:id="rId6"/>
    <p:sldId id="301" r:id="rId7"/>
    <p:sldId id="281" r:id="rId8"/>
    <p:sldId id="282" r:id="rId9"/>
    <p:sldId id="283" r:id="rId10"/>
    <p:sldId id="285" r:id="rId11"/>
    <p:sldId id="287" r:id="rId12"/>
    <p:sldId id="290" r:id="rId13"/>
    <p:sldId id="296" r:id="rId14"/>
    <p:sldId id="293" r:id="rId15"/>
    <p:sldId id="292" r:id="rId16"/>
    <p:sldId id="302" r:id="rId17"/>
    <p:sldId id="297" r:id="rId18"/>
    <p:sldId id="298" r:id="rId19"/>
    <p:sldId id="29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73" autoAdjust="0"/>
  </p:normalViewPr>
  <p:slideViewPr>
    <p:cSldViewPr snapToGrid="0">
      <p:cViewPr varScale="1">
        <p:scale>
          <a:sx n="111" d="100"/>
          <a:sy n="111" d="100"/>
        </p:scale>
        <p:origin x="588" y="96"/>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870807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951224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DE88F-1F85-4A27-9D34-D74A50E7B0DA}" type="slidenum">
              <a:rPr lang="en-US" smtClean="0"/>
              <a:t>14</a:t>
            </a:fld>
            <a:endParaRPr lang="en-US" dirty="0"/>
          </a:p>
        </p:txBody>
      </p:sp>
    </p:spTree>
    <p:extLst>
      <p:ext uri="{BB962C8B-B14F-4D97-AF65-F5344CB8AC3E}">
        <p14:creationId xmlns:p14="http://schemas.microsoft.com/office/powerpoint/2010/main" val="1875889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E6DE88F-1F85-4A27-9D34-D74A50E7B0DA}" type="slidenum">
              <a:rPr lang="en-US" smtClean="0"/>
              <a:t>15</a:t>
            </a:fld>
            <a:endParaRPr lang="en-US" dirty="0"/>
          </a:p>
        </p:txBody>
      </p:sp>
    </p:spTree>
    <p:extLst>
      <p:ext uri="{BB962C8B-B14F-4D97-AF65-F5344CB8AC3E}">
        <p14:creationId xmlns:p14="http://schemas.microsoft.com/office/powerpoint/2010/main" val="1482381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7196"/>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52824" y="2497340"/>
            <a:ext cx="3485073" cy="1272876"/>
          </a:xfrm>
        </p:spPr>
        <p:txBody>
          <a:bodyPr anchor="t" anchorCtr="0">
            <a:normAutofit fontScale="90000"/>
          </a:bodyPr>
          <a:lstStyle/>
          <a:p>
            <a:pPr algn="l"/>
            <a:r>
              <a:rPr lang="en-US" sz="4000" dirty="0"/>
              <a:t>Sentiment</a:t>
            </a:r>
            <a:br>
              <a:rPr lang="en-US" sz="4000" dirty="0"/>
            </a:br>
            <a:r>
              <a:rPr lang="en-US" sz="4000" dirty="0"/>
              <a:t>Analysis</a:t>
            </a:r>
            <a:br>
              <a:rPr lang="en-US" sz="4000" dirty="0"/>
            </a:br>
            <a:endParaRPr lang="en-US" sz="18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56034" y="4841200"/>
            <a:ext cx="3485072" cy="359969"/>
          </a:xfrm>
        </p:spPr>
        <p:txBody>
          <a:bodyPr>
            <a:noAutofit/>
          </a:bodyPr>
          <a:lstStyle/>
          <a:p>
            <a:pPr algn="l"/>
            <a:r>
              <a:rPr lang="en-US" sz="2000" dirty="0"/>
              <a:t>by Mylene </a:t>
            </a:r>
            <a:r>
              <a:rPr lang="en-US" sz="1800" dirty="0"/>
              <a:t>Marsden</a:t>
            </a:r>
          </a:p>
        </p:txBody>
      </p:sp>
      <p:sp>
        <p:nvSpPr>
          <p:cNvPr id="23" name="Title 1">
            <a:extLst>
              <a:ext uri="{FF2B5EF4-FFF2-40B4-BE49-F238E27FC236}">
                <a16:creationId xmlns:a16="http://schemas.microsoft.com/office/drawing/2014/main" id="{639A1BB3-4832-AE41-4BDC-88A5CBBECA98}"/>
              </a:ext>
            </a:extLst>
          </p:cNvPr>
          <p:cNvSpPr txBox="1">
            <a:spLocks/>
          </p:cNvSpPr>
          <p:nvPr/>
        </p:nvSpPr>
        <p:spPr>
          <a:xfrm>
            <a:off x="7256033" y="1564127"/>
            <a:ext cx="3678656" cy="359969"/>
          </a:xfrm>
          <a:prstGeom prst="rect">
            <a:avLst/>
          </a:prstGeom>
          <a:effectLst>
            <a:outerShdw blurRad="25400" dir="17880000">
              <a:srgbClr val="000000">
                <a:alpha val="46000"/>
              </a:srgbClr>
            </a:outerShdw>
          </a:effectLst>
        </p:spPr>
        <p:txBody>
          <a:bodyPr vert="horz" lIns="91440" tIns="45720" rIns="91440" bIns="45720" rtlCol="0" anchor="t" anchorCtr="0">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 typeface="Wingdings" panose="05000000000000000000" pitchFamily="2" charset="2"/>
              <a:buChar char="§"/>
            </a:pPr>
            <a:r>
              <a:rPr lang="en-US" sz="1800" dirty="0"/>
              <a:t>Project 4 - Data Analytics</a:t>
            </a:r>
            <a:br>
              <a:rPr lang="en-US" sz="1800" dirty="0"/>
            </a:br>
            <a:endParaRPr lang="en-US" sz="18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C2B838-6391-FDBD-6C43-93E3F7D5126D}"/>
              </a:ext>
            </a:extLst>
          </p:cNvPr>
          <p:cNvCxnSpPr/>
          <p:nvPr/>
        </p:nvCxnSpPr>
        <p:spPr>
          <a:xfrm>
            <a:off x="341745" y="722648"/>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5" name="Title 1">
            <a:extLst>
              <a:ext uri="{FF2B5EF4-FFF2-40B4-BE49-F238E27FC236}">
                <a16:creationId xmlns:a16="http://schemas.microsoft.com/office/drawing/2014/main" id="{3FF80A24-8608-2861-6E15-B74F7E686697}"/>
              </a:ext>
            </a:extLst>
          </p:cNvPr>
          <p:cNvSpPr>
            <a:spLocks noGrp="1"/>
          </p:cNvSpPr>
          <p:nvPr>
            <p:ph type="title"/>
          </p:nvPr>
        </p:nvSpPr>
        <p:spPr>
          <a:xfrm>
            <a:off x="341745" y="233121"/>
            <a:ext cx="10353762" cy="489527"/>
          </a:xfrm>
        </p:spPr>
        <p:txBody>
          <a:bodyPr>
            <a:noAutofit/>
          </a:bodyPr>
          <a:lstStyle/>
          <a:p>
            <a:pPr algn="l" defTabSz="360000"/>
            <a:r>
              <a:rPr lang="en-US" sz="2400" dirty="0">
                <a:solidFill>
                  <a:schemeClr val="tx1"/>
                </a:solidFill>
              </a:rPr>
              <a:t>Dashboard Layout</a:t>
            </a:r>
            <a:endParaRPr lang="en-AU" sz="2400" dirty="0">
              <a:solidFill>
                <a:schemeClr val="tx1"/>
              </a:solidFill>
            </a:endParaRPr>
          </a:p>
        </p:txBody>
      </p:sp>
      <p:pic>
        <p:nvPicPr>
          <p:cNvPr id="7" name="Picture 6">
            <a:extLst>
              <a:ext uri="{FF2B5EF4-FFF2-40B4-BE49-F238E27FC236}">
                <a16:creationId xmlns:a16="http://schemas.microsoft.com/office/drawing/2014/main" id="{962295EF-AC65-B443-B158-652638360D49}"/>
              </a:ext>
            </a:extLst>
          </p:cNvPr>
          <p:cNvPicPr>
            <a:picLocks noChangeAspect="1"/>
          </p:cNvPicPr>
          <p:nvPr/>
        </p:nvPicPr>
        <p:blipFill>
          <a:blip r:embed="rId2"/>
          <a:stretch>
            <a:fillRect/>
          </a:stretch>
        </p:blipFill>
        <p:spPr>
          <a:xfrm>
            <a:off x="996593" y="858564"/>
            <a:ext cx="5001404" cy="4727313"/>
          </a:xfrm>
          <a:prstGeom prst="rect">
            <a:avLst/>
          </a:prstGeom>
        </p:spPr>
      </p:pic>
      <p:pic>
        <p:nvPicPr>
          <p:cNvPr id="11" name="Picture 10">
            <a:extLst>
              <a:ext uri="{FF2B5EF4-FFF2-40B4-BE49-F238E27FC236}">
                <a16:creationId xmlns:a16="http://schemas.microsoft.com/office/drawing/2014/main" id="{F8BCDDF6-3700-C0A8-A386-A1BBC78E7598}"/>
              </a:ext>
            </a:extLst>
          </p:cNvPr>
          <p:cNvPicPr>
            <a:picLocks noChangeAspect="1"/>
          </p:cNvPicPr>
          <p:nvPr/>
        </p:nvPicPr>
        <p:blipFill rotWithShape="1">
          <a:blip r:embed="rId3"/>
          <a:srcRect t="1621"/>
          <a:stretch/>
        </p:blipFill>
        <p:spPr>
          <a:xfrm>
            <a:off x="6118541" y="858564"/>
            <a:ext cx="4891813" cy="5357300"/>
          </a:xfrm>
          <a:prstGeom prst="rect">
            <a:avLst/>
          </a:prstGeom>
        </p:spPr>
      </p:pic>
      <p:sp>
        <p:nvSpPr>
          <p:cNvPr id="2" name="Rectangle 1">
            <a:extLst>
              <a:ext uri="{FF2B5EF4-FFF2-40B4-BE49-F238E27FC236}">
                <a16:creationId xmlns:a16="http://schemas.microsoft.com/office/drawing/2014/main" id="{C46A41DE-57AE-518D-4EA0-76923385A13E}"/>
              </a:ext>
            </a:extLst>
          </p:cNvPr>
          <p:cNvSpPr/>
          <p:nvPr/>
        </p:nvSpPr>
        <p:spPr>
          <a:xfrm>
            <a:off x="9821555"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Tree>
    <p:extLst>
      <p:ext uri="{BB962C8B-B14F-4D97-AF65-F5344CB8AC3E}">
        <p14:creationId xmlns:p14="http://schemas.microsoft.com/office/powerpoint/2010/main" val="3102295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864450-96AB-A427-1A84-F9475208EB5B}"/>
              </a:ext>
            </a:extLst>
          </p:cNvPr>
          <p:cNvPicPr>
            <a:picLocks noChangeAspect="1"/>
          </p:cNvPicPr>
          <p:nvPr/>
        </p:nvPicPr>
        <p:blipFill>
          <a:blip r:embed="rId2"/>
          <a:stretch>
            <a:fillRect/>
          </a:stretch>
        </p:blipFill>
        <p:spPr>
          <a:xfrm>
            <a:off x="324835" y="769475"/>
            <a:ext cx="5169948" cy="2459558"/>
          </a:xfrm>
          <a:prstGeom prst="rect">
            <a:avLst/>
          </a:prstGeom>
        </p:spPr>
      </p:pic>
      <p:pic>
        <p:nvPicPr>
          <p:cNvPr id="7" name="Picture 6">
            <a:extLst>
              <a:ext uri="{FF2B5EF4-FFF2-40B4-BE49-F238E27FC236}">
                <a16:creationId xmlns:a16="http://schemas.microsoft.com/office/drawing/2014/main" id="{832CE611-1C10-380B-5A31-8997D17EB257}"/>
              </a:ext>
            </a:extLst>
          </p:cNvPr>
          <p:cNvPicPr>
            <a:picLocks noChangeAspect="1"/>
          </p:cNvPicPr>
          <p:nvPr/>
        </p:nvPicPr>
        <p:blipFill>
          <a:blip r:embed="rId3"/>
          <a:stretch>
            <a:fillRect/>
          </a:stretch>
        </p:blipFill>
        <p:spPr>
          <a:xfrm>
            <a:off x="302025" y="3229033"/>
            <a:ext cx="5192757" cy="1219450"/>
          </a:xfrm>
          <a:prstGeom prst="rect">
            <a:avLst/>
          </a:prstGeom>
        </p:spPr>
      </p:pic>
      <p:cxnSp>
        <p:nvCxnSpPr>
          <p:cNvPr id="2" name="Straight Connector 1">
            <a:extLst>
              <a:ext uri="{FF2B5EF4-FFF2-40B4-BE49-F238E27FC236}">
                <a16:creationId xmlns:a16="http://schemas.microsoft.com/office/drawing/2014/main" id="{DF6C6B8D-D69F-7616-B788-8C272A6C3FBE}"/>
              </a:ext>
            </a:extLst>
          </p:cNvPr>
          <p:cNvCxnSpPr/>
          <p:nvPr/>
        </p:nvCxnSpPr>
        <p:spPr>
          <a:xfrm>
            <a:off x="295092" y="722648"/>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3" name="Title 1">
            <a:extLst>
              <a:ext uri="{FF2B5EF4-FFF2-40B4-BE49-F238E27FC236}">
                <a16:creationId xmlns:a16="http://schemas.microsoft.com/office/drawing/2014/main" id="{1DFFC169-EBD6-9ADA-53E0-4ECA063B1A89}"/>
              </a:ext>
            </a:extLst>
          </p:cNvPr>
          <p:cNvSpPr>
            <a:spLocks noGrp="1"/>
          </p:cNvSpPr>
          <p:nvPr>
            <p:ph type="title"/>
          </p:nvPr>
        </p:nvSpPr>
        <p:spPr>
          <a:xfrm>
            <a:off x="295092" y="233121"/>
            <a:ext cx="10353762" cy="489527"/>
          </a:xfrm>
        </p:spPr>
        <p:txBody>
          <a:bodyPr>
            <a:noAutofit/>
          </a:bodyPr>
          <a:lstStyle/>
          <a:p>
            <a:pPr algn="l" defTabSz="360000"/>
            <a:r>
              <a:rPr lang="en-US" sz="2400" dirty="0">
                <a:solidFill>
                  <a:schemeClr val="tx1"/>
                </a:solidFill>
              </a:rPr>
              <a:t>Dashboard Charts</a:t>
            </a:r>
            <a:endParaRPr lang="en-AU" sz="2400" dirty="0">
              <a:solidFill>
                <a:schemeClr val="tx1"/>
              </a:solidFill>
            </a:endParaRPr>
          </a:p>
        </p:txBody>
      </p:sp>
      <p:pic>
        <p:nvPicPr>
          <p:cNvPr id="9" name="Picture 8">
            <a:extLst>
              <a:ext uri="{FF2B5EF4-FFF2-40B4-BE49-F238E27FC236}">
                <a16:creationId xmlns:a16="http://schemas.microsoft.com/office/drawing/2014/main" id="{CFF24AFA-AEBA-1CC2-82BE-537D65E92121}"/>
              </a:ext>
            </a:extLst>
          </p:cNvPr>
          <p:cNvPicPr>
            <a:picLocks noChangeAspect="1"/>
          </p:cNvPicPr>
          <p:nvPr/>
        </p:nvPicPr>
        <p:blipFill>
          <a:blip r:embed="rId4"/>
          <a:stretch>
            <a:fillRect/>
          </a:stretch>
        </p:blipFill>
        <p:spPr>
          <a:xfrm>
            <a:off x="3130646" y="4477539"/>
            <a:ext cx="5169947" cy="2228370"/>
          </a:xfrm>
          <a:prstGeom prst="rect">
            <a:avLst/>
          </a:prstGeom>
        </p:spPr>
      </p:pic>
      <p:pic>
        <p:nvPicPr>
          <p:cNvPr id="19" name="Picture 18">
            <a:extLst>
              <a:ext uri="{FF2B5EF4-FFF2-40B4-BE49-F238E27FC236}">
                <a16:creationId xmlns:a16="http://schemas.microsoft.com/office/drawing/2014/main" id="{496D0248-0F78-B418-7CAD-1E95D71C2DD3}"/>
              </a:ext>
            </a:extLst>
          </p:cNvPr>
          <p:cNvPicPr>
            <a:picLocks noChangeAspect="1"/>
          </p:cNvPicPr>
          <p:nvPr/>
        </p:nvPicPr>
        <p:blipFill>
          <a:blip r:embed="rId5"/>
          <a:stretch>
            <a:fillRect/>
          </a:stretch>
        </p:blipFill>
        <p:spPr>
          <a:xfrm>
            <a:off x="5822187" y="3284078"/>
            <a:ext cx="4740066" cy="1178933"/>
          </a:xfrm>
          <a:prstGeom prst="rect">
            <a:avLst/>
          </a:prstGeom>
        </p:spPr>
      </p:pic>
      <p:pic>
        <p:nvPicPr>
          <p:cNvPr id="23" name="Picture 22">
            <a:extLst>
              <a:ext uri="{FF2B5EF4-FFF2-40B4-BE49-F238E27FC236}">
                <a16:creationId xmlns:a16="http://schemas.microsoft.com/office/drawing/2014/main" id="{A44B3CF0-8C0C-6786-C71F-78C851695C32}"/>
              </a:ext>
            </a:extLst>
          </p:cNvPr>
          <p:cNvPicPr>
            <a:picLocks noChangeAspect="1"/>
          </p:cNvPicPr>
          <p:nvPr/>
        </p:nvPicPr>
        <p:blipFill>
          <a:blip r:embed="rId6"/>
          <a:stretch>
            <a:fillRect/>
          </a:stretch>
        </p:blipFill>
        <p:spPr>
          <a:xfrm>
            <a:off x="5822187" y="751704"/>
            <a:ext cx="5101960" cy="2459557"/>
          </a:xfrm>
          <a:prstGeom prst="rect">
            <a:avLst/>
          </a:prstGeom>
        </p:spPr>
      </p:pic>
      <p:sp>
        <p:nvSpPr>
          <p:cNvPr id="4" name="Rectangle 3">
            <a:extLst>
              <a:ext uri="{FF2B5EF4-FFF2-40B4-BE49-F238E27FC236}">
                <a16:creationId xmlns:a16="http://schemas.microsoft.com/office/drawing/2014/main" id="{EE14D6EE-F3CB-802F-1E4F-9FF3AE26D527}"/>
              </a:ext>
            </a:extLst>
          </p:cNvPr>
          <p:cNvSpPr/>
          <p:nvPr/>
        </p:nvSpPr>
        <p:spPr>
          <a:xfrm>
            <a:off x="9821555"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Tree>
    <p:extLst>
      <p:ext uri="{BB962C8B-B14F-4D97-AF65-F5344CB8AC3E}">
        <p14:creationId xmlns:p14="http://schemas.microsoft.com/office/powerpoint/2010/main" val="412903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821555"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pic>
        <p:nvPicPr>
          <p:cNvPr id="10" name="Picture 9">
            <a:extLst>
              <a:ext uri="{FF2B5EF4-FFF2-40B4-BE49-F238E27FC236}">
                <a16:creationId xmlns:a16="http://schemas.microsoft.com/office/drawing/2014/main" id="{8B20FB9D-7B65-430D-C9A1-C818D6D886DB}"/>
              </a:ext>
            </a:extLst>
          </p:cNvPr>
          <p:cNvPicPr>
            <a:picLocks noChangeAspect="1"/>
          </p:cNvPicPr>
          <p:nvPr/>
        </p:nvPicPr>
        <p:blipFill rotWithShape="1">
          <a:blip r:embed="rId2"/>
          <a:srcRect r="22357"/>
          <a:stretch/>
        </p:blipFill>
        <p:spPr>
          <a:xfrm>
            <a:off x="470449" y="901043"/>
            <a:ext cx="6031063" cy="2934818"/>
          </a:xfrm>
          <a:prstGeom prst="rect">
            <a:avLst/>
          </a:prstGeom>
        </p:spPr>
      </p:pic>
      <p:pic>
        <p:nvPicPr>
          <p:cNvPr id="6" name="Picture 5">
            <a:extLst>
              <a:ext uri="{FF2B5EF4-FFF2-40B4-BE49-F238E27FC236}">
                <a16:creationId xmlns:a16="http://schemas.microsoft.com/office/drawing/2014/main" id="{CDDDBEA6-746D-7408-9C06-4BF0CEF0D4F6}"/>
              </a:ext>
            </a:extLst>
          </p:cNvPr>
          <p:cNvPicPr>
            <a:picLocks noChangeAspect="1"/>
          </p:cNvPicPr>
          <p:nvPr/>
        </p:nvPicPr>
        <p:blipFill>
          <a:blip r:embed="rId3"/>
          <a:stretch>
            <a:fillRect/>
          </a:stretch>
        </p:blipFill>
        <p:spPr>
          <a:xfrm>
            <a:off x="6670226" y="213275"/>
            <a:ext cx="5180029" cy="189282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AE031C6B-540B-7409-A982-EA334D2CFFD2}"/>
              </a:ext>
            </a:extLst>
          </p:cNvPr>
          <p:cNvPicPr>
            <a:picLocks noChangeAspect="1"/>
          </p:cNvPicPr>
          <p:nvPr/>
        </p:nvPicPr>
        <p:blipFill>
          <a:blip r:embed="rId4"/>
          <a:stretch>
            <a:fillRect/>
          </a:stretch>
        </p:blipFill>
        <p:spPr>
          <a:xfrm>
            <a:off x="6670226" y="2220513"/>
            <a:ext cx="5423787" cy="3962801"/>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CF1E4235-677F-6695-62E7-1CF5EC0026DF}"/>
              </a:ext>
            </a:extLst>
          </p:cNvPr>
          <p:cNvPicPr>
            <a:picLocks noChangeAspect="1"/>
          </p:cNvPicPr>
          <p:nvPr/>
        </p:nvPicPr>
        <p:blipFill>
          <a:blip r:embed="rId5"/>
          <a:stretch>
            <a:fillRect/>
          </a:stretch>
        </p:blipFill>
        <p:spPr>
          <a:xfrm>
            <a:off x="506065" y="3914867"/>
            <a:ext cx="5822414" cy="2284310"/>
          </a:xfrm>
          <a:prstGeom prst="rect">
            <a:avLst/>
          </a:prstGeom>
          <a:effectLst>
            <a:outerShdw blurRad="63500" sx="102000" sy="102000" algn="ctr" rotWithShape="0">
              <a:prstClr val="black">
                <a:alpha val="40000"/>
              </a:prstClr>
            </a:outerShdw>
          </a:effectLst>
        </p:spPr>
      </p:pic>
      <p:sp>
        <p:nvSpPr>
          <p:cNvPr id="5" name="Title 1">
            <a:extLst>
              <a:ext uri="{FF2B5EF4-FFF2-40B4-BE49-F238E27FC236}">
                <a16:creationId xmlns:a16="http://schemas.microsoft.com/office/drawing/2014/main" id="{DE154C03-DDC9-09C1-8E67-01B048B75042}"/>
              </a:ext>
            </a:extLst>
          </p:cNvPr>
          <p:cNvSpPr>
            <a:spLocks noGrp="1"/>
          </p:cNvSpPr>
          <p:nvPr>
            <p:ph type="title"/>
          </p:nvPr>
        </p:nvSpPr>
        <p:spPr>
          <a:xfrm>
            <a:off x="470449" y="213275"/>
            <a:ext cx="10353762" cy="489527"/>
          </a:xfrm>
        </p:spPr>
        <p:txBody>
          <a:bodyPr>
            <a:noAutofit/>
          </a:bodyPr>
          <a:lstStyle/>
          <a:p>
            <a:pPr algn="l" defTabSz="360000"/>
            <a:r>
              <a:rPr lang="en-US" sz="2400" dirty="0">
                <a:solidFill>
                  <a:schemeClr val="tx1"/>
                </a:solidFill>
              </a:rPr>
              <a:t>Dashboard – </a:t>
            </a:r>
            <a:r>
              <a:rPr lang="en-US" sz="2400" dirty="0" err="1">
                <a:solidFill>
                  <a:schemeClr val="tx1"/>
                </a:solidFill>
              </a:rPr>
              <a:t>Wordcloud</a:t>
            </a:r>
            <a:r>
              <a:rPr lang="en-US" sz="2400" dirty="0">
                <a:solidFill>
                  <a:schemeClr val="tx1"/>
                </a:solidFill>
              </a:rPr>
              <a:t> of Sentiments</a:t>
            </a:r>
            <a:endParaRPr lang="en-AU" sz="2400" dirty="0">
              <a:solidFill>
                <a:schemeClr val="tx1"/>
              </a:solidFill>
            </a:endParaRPr>
          </a:p>
        </p:txBody>
      </p:sp>
    </p:spTree>
    <p:extLst>
      <p:ext uri="{BB962C8B-B14F-4D97-AF65-F5344CB8AC3E}">
        <p14:creationId xmlns:p14="http://schemas.microsoft.com/office/powerpoint/2010/main" val="667205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27E2FC-C529-BCD0-6E01-3F0A87AA0336}"/>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5" name="TextBox 4">
            <a:extLst>
              <a:ext uri="{FF2B5EF4-FFF2-40B4-BE49-F238E27FC236}">
                <a16:creationId xmlns:a16="http://schemas.microsoft.com/office/drawing/2014/main" id="{E14B8FA0-6BC8-9C97-CA94-49ED486279CF}"/>
              </a:ext>
            </a:extLst>
          </p:cNvPr>
          <p:cNvSpPr txBox="1"/>
          <p:nvPr/>
        </p:nvSpPr>
        <p:spPr>
          <a:xfrm>
            <a:off x="3335050" y="3041519"/>
            <a:ext cx="6780362" cy="523220"/>
          </a:xfrm>
          <a:prstGeom prst="rect">
            <a:avLst/>
          </a:prstGeom>
          <a:noFill/>
        </p:spPr>
        <p:txBody>
          <a:bodyPr wrap="square">
            <a:spAutoFit/>
          </a:bodyPr>
          <a:lstStyle/>
          <a:p>
            <a:r>
              <a:rPr lang="en-US" sz="2800" dirty="0"/>
              <a:t>P</a:t>
            </a:r>
            <a:r>
              <a:rPr lang="en-AU" sz="2800" dirty="0"/>
              <a:t>art 2 – Data Analysis</a:t>
            </a:r>
          </a:p>
        </p:txBody>
      </p:sp>
    </p:spTree>
    <p:extLst>
      <p:ext uri="{BB962C8B-B14F-4D97-AF65-F5344CB8AC3E}">
        <p14:creationId xmlns:p14="http://schemas.microsoft.com/office/powerpoint/2010/main" val="1185400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2BC214E-3DBF-154E-E2AB-9BB9F21A6D26}"/>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5" name="Title 1">
            <a:extLst>
              <a:ext uri="{FF2B5EF4-FFF2-40B4-BE49-F238E27FC236}">
                <a16:creationId xmlns:a16="http://schemas.microsoft.com/office/drawing/2014/main" id="{E3EA53A1-B631-BF5B-63DD-580AB2DD1170}"/>
              </a:ext>
            </a:extLst>
          </p:cNvPr>
          <p:cNvSpPr>
            <a:spLocks noGrp="1"/>
          </p:cNvSpPr>
          <p:nvPr>
            <p:ph type="title"/>
          </p:nvPr>
        </p:nvSpPr>
        <p:spPr>
          <a:xfrm>
            <a:off x="470449" y="213275"/>
            <a:ext cx="10353762" cy="489527"/>
          </a:xfrm>
        </p:spPr>
        <p:txBody>
          <a:bodyPr>
            <a:noAutofit/>
          </a:bodyPr>
          <a:lstStyle/>
          <a:p>
            <a:pPr algn="l" defTabSz="360000"/>
            <a:r>
              <a:rPr lang="en-US" sz="2400" dirty="0">
                <a:solidFill>
                  <a:schemeClr val="tx1"/>
                </a:solidFill>
              </a:rPr>
              <a:t>Wine Sentiment Analysis – Subjectivity vs Polarity Scores</a:t>
            </a:r>
            <a:endParaRPr lang="en-AU" sz="2400" dirty="0">
              <a:solidFill>
                <a:schemeClr val="tx1"/>
              </a:solidFill>
            </a:endParaRPr>
          </a:p>
        </p:txBody>
      </p:sp>
      <p:pic>
        <p:nvPicPr>
          <p:cNvPr id="7" name="Picture 6">
            <a:extLst>
              <a:ext uri="{FF2B5EF4-FFF2-40B4-BE49-F238E27FC236}">
                <a16:creationId xmlns:a16="http://schemas.microsoft.com/office/drawing/2014/main" id="{536DAC62-1452-0889-A825-6CB7D5D64E92}"/>
              </a:ext>
            </a:extLst>
          </p:cNvPr>
          <p:cNvPicPr>
            <a:picLocks noChangeAspect="1"/>
          </p:cNvPicPr>
          <p:nvPr/>
        </p:nvPicPr>
        <p:blipFill>
          <a:blip r:embed="rId3"/>
          <a:stretch>
            <a:fillRect/>
          </a:stretch>
        </p:blipFill>
        <p:spPr>
          <a:xfrm>
            <a:off x="395887" y="1005219"/>
            <a:ext cx="4824520" cy="2444619"/>
          </a:xfrm>
          <a:prstGeom prst="rect">
            <a:avLst/>
          </a:prstGeom>
        </p:spPr>
      </p:pic>
      <p:sp>
        <p:nvSpPr>
          <p:cNvPr id="9" name="TextBox 8">
            <a:extLst>
              <a:ext uri="{FF2B5EF4-FFF2-40B4-BE49-F238E27FC236}">
                <a16:creationId xmlns:a16="http://schemas.microsoft.com/office/drawing/2014/main" id="{2E6EE601-4A7D-20B6-368D-C3019D63D441}"/>
              </a:ext>
            </a:extLst>
          </p:cNvPr>
          <p:cNvSpPr txBox="1"/>
          <p:nvPr/>
        </p:nvSpPr>
        <p:spPr>
          <a:xfrm>
            <a:off x="395887" y="3633020"/>
            <a:ext cx="4824520" cy="927611"/>
          </a:xfrm>
          <a:prstGeom prst="rect">
            <a:avLst/>
          </a:prstGeom>
          <a:noFill/>
        </p:spPr>
        <p:txBody>
          <a:bodyPr wrap="square">
            <a:spAutoFit/>
          </a:bodyPr>
          <a:lstStyle/>
          <a:p>
            <a:pPr marL="285750" indent="-285750" algn="just">
              <a:buFont typeface="Wingdings" panose="05000000000000000000" pitchFamily="2" charset="2"/>
              <a:buChar char="§"/>
            </a:pPr>
            <a:r>
              <a:rPr lang="en-AU" dirty="0"/>
              <a:t>The results indicate that 839 samples (83.9%) showed positive sentiments, while 146 samples (14.6%) showed negative sentiments.</a:t>
            </a:r>
          </a:p>
        </p:txBody>
      </p:sp>
      <p:pic>
        <p:nvPicPr>
          <p:cNvPr id="11" name="Picture 10">
            <a:extLst>
              <a:ext uri="{FF2B5EF4-FFF2-40B4-BE49-F238E27FC236}">
                <a16:creationId xmlns:a16="http://schemas.microsoft.com/office/drawing/2014/main" id="{50B4D241-B532-2F16-F757-EDD119C8D0B9}"/>
              </a:ext>
            </a:extLst>
          </p:cNvPr>
          <p:cNvPicPr>
            <a:picLocks noChangeAspect="1"/>
          </p:cNvPicPr>
          <p:nvPr/>
        </p:nvPicPr>
        <p:blipFill rotWithShape="1">
          <a:blip r:embed="rId4"/>
          <a:srcRect l="505" t="3562" r="-505" b="5248"/>
          <a:stretch/>
        </p:blipFill>
        <p:spPr>
          <a:xfrm>
            <a:off x="5410609" y="965287"/>
            <a:ext cx="6353414" cy="2856700"/>
          </a:xfrm>
          <a:prstGeom prst="rect">
            <a:avLst/>
          </a:prstGeom>
        </p:spPr>
      </p:pic>
      <p:sp>
        <p:nvSpPr>
          <p:cNvPr id="13" name="TextBox 12">
            <a:extLst>
              <a:ext uri="{FF2B5EF4-FFF2-40B4-BE49-F238E27FC236}">
                <a16:creationId xmlns:a16="http://schemas.microsoft.com/office/drawing/2014/main" id="{4C0E9A9A-02A1-A813-F400-2F03FF40C06D}"/>
              </a:ext>
            </a:extLst>
          </p:cNvPr>
          <p:cNvSpPr txBox="1"/>
          <p:nvPr/>
        </p:nvSpPr>
        <p:spPr>
          <a:xfrm>
            <a:off x="5304816" y="3965237"/>
            <a:ext cx="6395030"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It can be observed that the subjectivity scores of the 1000 samples were concentrated between 0.2 and 0.8. The majority of the data scores were predominantly in the middle of the scale, indicating a moderate level of subjectivity. </a:t>
            </a:r>
            <a:endParaRPr lang="en-AU" dirty="0"/>
          </a:p>
        </p:txBody>
      </p:sp>
      <p:sp>
        <p:nvSpPr>
          <p:cNvPr id="15" name="TextBox 14">
            <a:extLst>
              <a:ext uri="{FF2B5EF4-FFF2-40B4-BE49-F238E27FC236}">
                <a16:creationId xmlns:a16="http://schemas.microsoft.com/office/drawing/2014/main" id="{0CDCE651-01A0-FEB5-8DF7-4C7BEE3DF3EB}"/>
              </a:ext>
            </a:extLst>
          </p:cNvPr>
          <p:cNvSpPr txBox="1"/>
          <p:nvPr/>
        </p:nvSpPr>
        <p:spPr>
          <a:xfrm>
            <a:off x="5357712" y="5258814"/>
            <a:ext cx="6459207" cy="646331"/>
          </a:xfrm>
          <a:prstGeom prst="rect">
            <a:avLst/>
          </a:prstGeom>
          <a:noFill/>
        </p:spPr>
        <p:txBody>
          <a:bodyPr wrap="square">
            <a:spAutoFit/>
          </a:bodyPr>
          <a:lstStyle/>
          <a:p>
            <a:pPr marL="285750" indent="-285750" algn="just">
              <a:buFont typeface="Wingdings" panose="05000000000000000000" pitchFamily="2" charset="2"/>
              <a:buChar char="§"/>
            </a:pPr>
            <a:r>
              <a:rPr lang="en-AU" dirty="0"/>
              <a:t>The dataset revealed a higher prevalence of positive polarity, with scores ranging from 0 to 0.5. </a:t>
            </a:r>
          </a:p>
        </p:txBody>
      </p:sp>
      <p:sp>
        <p:nvSpPr>
          <p:cNvPr id="17" name="TextBox 16">
            <a:extLst>
              <a:ext uri="{FF2B5EF4-FFF2-40B4-BE49-F238E27FC236}">
                <a16:creationId xmlns:a16="http://schemas.microsoft.com/office/drawing/2014/main" id="{3106D657-8C46-4969-D6AE-12E5237BF9F7}"/>
              </a:ext>
            </a:extLst>
          </p:cNvPr>
          <p:cNvSpPr txBox="1"/>
          <p:nvPr/>
        </p:nvSpPr>
        <p:spPr>
          <a:xfrm>
            <a:off x="5325624" y="5998394"/>
            <a:ext cx="6353413" cy="646331"/>
          </a:xfrm>
          <a:prstGeom prst="rect">
            <a:avLst/>
          </a:prstGeom>
          <a:noFill/>
        </p:spPr>
        <p:txBody>
          <a:bodyPr wrap="square">
            <a:spAutoFit/>
          </a:bodyPr>
          <a:lstStyle/>
          <a:p>
            <a:pPr marL="285750" indent="-285750" algn="just">
              <a:buFont typeface="Wingdings" panose="05000000000000000000" pitchFamily="2" charset="2"/>
              <a:buChar char="§"/>
            </a:pPr>
            <a:r>
              <a:rPr lang="en-AU" dirty="0"/>
              <a:t>The dataset displays a smaller count of negative polarity scores, which range from 0 to -0.2. </a:t>
            </a:r>
          </a:p>
        </p:txBody>
      </p:sp>
      <p:sp>
        <p:nvSpPr>
          <p:cNvPr id="2" name="Rectangle 1">
            <a:extLst>
              <a:ext uri="{FF2B5EF4-FFF2-40B4-BE49-F238E27FC236}">
                <a16:creationId xmlns:a16="http://schemas.microsoft.com/office/drawing/2014/main" id="{277CB095-6174-FE3D-DFBA-62D4A4C0C333}"/>
              </a:ext>
            </a:extLst>
          </p:cNvPr>
          <p:cNvSpPr/>
          <p:nvPr/>
        </p:nvSpPr>
        <p:spPr>
          <a:xfrm>
            <a:off x="9821555" y="6402338"/>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Tree>
    <p:extLst>
      <p:ext uri="{BB962C8B-B14F-4D97-AF65-F5344CB8AC3E}">
        <p14:creationId xmlns:p14="http://schemas.microsoft.com/office/powerpoint/2010/main" val="3170343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CCD1AA-8CF6-2AE1-909E-7EC4F73520AF}"/>
              </a:ext>
            </a:extLst>
          </p:cNvPr>
          <p:cNvPicPr>
            <a:picLocks noChangeAspect="1"/>
          </p:cNvPicPr>
          <p:nvPr/>
        </p:nvPicPr>
        <p:blipFill>
          <a:blip r:embed="rId3"/>
          <a:stretch>
            <a:fillRect/>
          </a:stretch>
        </p:blipFill>
        <p:spPr>
          <a:xfrm>
            <a:off x="465561" y="1077199"/>
            <a:ext cx="5422620" cy="2603312"/>
          </a:xfrm>
          <a:prstGeom prst="rect">
            <a:avLst/>
          </a:prstGeom>
          <a:effectLst>
            <a:outerShdw blurRad="63500" sx="102000" sy="102000" algn="ctr" rotWithShape="0">
              <a:prstClr val="black">
                <a:alpha val="40000"/>
              </a:prstClr>
            </a:outerShdw>
          </a:effectLst>
        </p:spPr>
      </p:pic>
      <p:cxnSp>
        <p:nvCxnSpPr>
          <p:cNvPr id="6" name="Straight Connector 5">
            <a:extLst>
              <a:ext uri="{FF2B5EF4-FFF2-40B4-BE49-F238E27FC236}">
                <a16:creationId xmlns:a16="http://schemas.microsoft.com/office/drawing/2014/main" id="{2773835D-62D5-BC38-E46C-6E5EC0914CB7}"/>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7" name="Title 1">
            <a:extLst>
              <a:ext uri="{FF2B5EF4-FFF2-40B4-BE49-F238E27FC236}">
                <a16:creationId xmlns:a16="http://schemas.microsoft.com/office/drawing/2014/main" id="{0D555200-2579-706D-E490-B55D0DD8412E}"/>
              </a:ext>
            </a:extLst>
          </p:cNvPr>
          <p:cNvSpPr>
            <a:spLocks noGrp="1"/>
          </p:cNvSpPr>
          <p:nvPr>
            <p:ph type="title"/>
          </p:nvPr>
        </p:nvSpPr>
        <p:spPr>
          <a:xfrm>
            <a:off x="470449" y="213275"/>
            <a:ext cx="10353762" cy="489527"/>
          </a:xfrm>
        </p:spPr>
        <p:txBody>
          <a:bodyPr>
            <a:noAutofit/>
          </a:bodyPr>
          <a:lstStyle/>
          <a:p>
            <a:pPr algn="l" defTabSz="360000"/>
            <a:r>
              <a:rPr lang="en-AU" sz="2400" dirty="0"/>
              <a:t>Top Wine-Consuming Countries, and Positive Reviews</a:t>
            </a:r>
            <a:endParaRPr lang="en-AU" sz="2400" dirty="0">
              <a:solidFill>
                <a:schemeClr val="tx1"/>
              </a:solidFill>
            </a:endParaRPr>
          </a:p>
        </p:txBody>
      </p:sp>
      <p:sp>
        <p:nvSpPr>
          <p:cNvPr id="11" name="TextBox 10">
            <a:extLst>
              <a:ext uri="{FF2B5EF4-FFF2-40B4-BE49-F238E27FC236}">
                <a16:creationId xmlns:a16="http://schemas.microsoft.com/office/drawing/2014/main" id="{89086ECC-5F23-CC51-F9BC-158F333B1482}"/>
              </a:ext>
            </a:extLst>
          </p:cNvPr>
          <p:cNvSpPr txBox="1"/>
          <p:nvPr/>
        </p:nvSpPr>
        <p:spPr>
          <a:xfrm>
            <a:off x="341745" y="3935674"/>
            <a:ext cx="5422620" cy="923330"/>
          </a:xfrm>
          <a:prstGeom prst="rect">
            <a:avLst/>
          </a:prstGeom>
          <a:noFill/>
        </p:spPr>
        <p:txBody>
          <a:bodyPr wrap="square">
            <a:spAutoFit/>
          </a:bodyPr>
          <a:lstStyle/>
          <a:p>
            <a:pPr marL="285750" indent="-285750">
              <a:buFont typeface="Wingdings" panose="05000000000000000000" pitchFamily="2" charset="2"/>
              <a:buChar char="§"/>
            </a:pPr>
            <a:r>
              <a:rPr lang="en-AU" dirty="0"/>
              <a:t>According to the data analysed, the United States ranked first among the top wine consuming countries, followed by Italy, France, Chile, and Spain. </a:t>
            </a:r>
          </a:p>
        </p:txBody>
      </p:sp>
      <p:pic>
        <p:nvPicPr>
          <p:cNvPr id="13" name="Picture 12">
            <a:extLst>
              <a:ext uri="{FF2B5EF4-FFF2-40B4-BE49-F238E27FC236}">
                <a16:creationId xmlns:a16="http://schemas.microsoft.com/office/drawing/2014/main" id="{B440B8C1-96DF-731B-D6E8-335017DEC18C}"/>
              </a:ext>
            </a:extLst>
          </p:cNvPr>
          <p:cNvPicPr>
            <a:picLocks noChangeAspect="1"/>
          </p:cNvPicPr>
          <p:nvPr/>
        </p:nvPicPr>
        <p:blipFill>
          <a:blip r:embed="rId4"/>
          <a:stretch>
            <a:fillRect/>
          </a:stretch>
        </p:blipFill>
        <p:spPr>
          <a:xfrm>
            <a:off x="6215751" y="1077201"/>
            <a:ext cx="5356488" cy="2603309"/>
          </a:xfrm>
          <a:prstGeom prst="rect">
            <a:avLst/>
          </a:prstGeom>
          <a:effectLst>
            <a:outerShdw blurRad="63500" sx="102000" sy="102000" algn="ctr" rotWithShape="0">
              <a:prstClr val="black">
                <a:alpha val="40000"/>
              </a:prstClr>
            </a:outerShdw>
          </a:effectLst>
        </p:spPr>
      </p:pic>
      <p:sp>
        <p:nvSpPr>
          <p:cNvPr id="15" name="TextBox 14">
            <a:extLst>
              <a:ext uri="{FF2B5EF4-FFF2-40B4-BE49-F238E27FC236}">
                <a16:creationId xmlns:a16="http://schemas.microsoft.com/office/drawing/2014/main" id="{ECCFE020-D50D-AA5F-FFD2-2FCAEE60CDA0}"/>
              </a:ext>
            </a:extLst>
          </p:cNvPr>
          <p:cNvSpPr txBox="1"/>
          <p:nvPr/>
        </p:nvSpPr>
        <p:spPr>
          <a:xfrm>
            <a:off x="6096000" y="3806941"/>
            <a:ext cx="5595991" cy="2893100"/>
          </a:xfrm>
          <a:prstGeom prst="rect">
            <a:avLst/>
          </a:prstGeom>
          <a:noFill/>
        </p:spPr>
        <p:txBody>
          <a:bodyPr wrap="square">
            <a:spAutoFit/>
          </a:bodyPr>
          <a:lstStyle/>
          <a:p>
            <a:pPr marL="285750" indent="-285750" algn="just">
              <a:spcAft>
                <a:spcPts val="1200"/>
              </a:spcAft>
              <a:buFont typeface="Wingdings" panose="05000000000000000000" pitchFamily="2" charset="2"/>
              <a:buChar char="§"/>
            </a:pPr>
            <a:r>
              <a:rPr lang="en-US" dirty="0"/>
              <a:t>Mexico's wine industry are well-received by critics and consumers, ranking first among all countries in terms of positive reviews. </a:t>
            </a:r>
          </a:p>
          <a:p>
            <a:pPr marL="285750" indent="-285750" algn="just">
              <a:spcAft>
                <a:spcPts val="1200"/>
              </a:spcAft>
              <a:buFont typeface="Wingdings" panose="05000000000000000000" pitchFamily="2" charset="2"/>
              <a:buChar char="§"/>
            </a:pPr>
            <a:r>
              <a:rPr lang="en-US" dirty="0"/>
              <a:t>It can also be observed that Canada and Mexico have exhibited comparable outcomes, with Canada being a close second to Mexico.</a:t>
            </a:r>
          </a:p>
          <a:p>
            <a:pPr marL="285750" indent="-285750" algn="just">
              <a:buFont typeface="Wingdings" panose="05000000000000000000" pitchFamily="2" charset="2"/>
              <a:buChar char="§"/>
            </a:pPr>
            <a:r>
              <a:rPr lang="en-AU" dirty="0"/>
              <a:t>Romania and Israel both ranked third and fourth, respectively, exhibiting comparable positive review results.</a:t>
            </a:r>
          </a:p>
        </p:txBody>
      </p:sp>
    </p:spTree>
    <p:extLst>
      <p:ext uri="{BB962C8B-B14F-4D97-AF65-F5344CB8AC3E}">
        <p14:creationId xmlns:p14="http://schemas.microsoft.com/office/powerpoint/2010/main" val="839862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868F06-C3E8-E022-324B-E7EF73FBE9E7}"/>
              </a:ext>
            </a:extLst>
          </p:cNvPr>
          <p:cNvPicPr>
            <a:picLocks noChangeAspect="1"/>
          </p:cNvPicPr>
          <p:nvPr/>
        </p:nvPicPr>
        <p:blipFill rotWithShape="1">
          <a:blip r:embed="rId2"/>
          <a:srcRect b="3161"/>
          <a:stretch/>
        </p:blipFill>
        <p:spPr>
          <a:xfrm>
            <a:off x="470449" y="1127418"/>
            <a:ext cx="7114532" cy="3433806"/>
          </a:xfrm>
          <a:prstGeom prst="rect">
            <a:avLst/>
          </a:prstGeom>
        </p:spPr>
      </p:pic>
      <p:cxnSp>
        <p:nvCxnSpPr>
          <p:cNvPr id="10" name="Straight Connector 9">
            <a:extLst>
              <a:ext uri="{FF2B5EF4-FFF2-40B4-BE49-F238E27FC236}">
                <a16:creationId xmlns:a16="http://schemas.microsoft.com/office/drawing/2014/main" id="{02698B74-2EEF-263A-1141-CB6606189E6B}"/>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1" name="Title 1">
            <a:extLst>
              <a:ext uri="{FF2B5EF4-FFF2-40B4-BE49-F238E27FC236}">
                <a16:creationId xmlns:a16="http://schemas.microsoft.com/office/drawing/2014/main" id="{63E06AA0-9D94-000D-86B3-844F366FCDA3}"/>
              </a:ext>
            </a:extLst>
          </p:cNvPr>
          <p:cNvSpPr>
            <a:spLocks noGrp="1"/>
          </p:cNvSpPr>
          <p:nvPr>
            <p:ph type="title"/>
          </p:nvPr>
        </p:nvSpPr>
        <p:spPr>
          <a:xfrm>
            <a:off x="470449" y="288930"/>
            <a:ext cx="10353762" cy="489527"/>
          </a:xfrm>
        </p:spPr>
        <p:txBody>
          <a:bodyPr>
            <a:noAutofit/>
          </a:bodyPr>
          <a:lstStyle/>
          <a:p>
            <a:pPr algn="l" defTabSz="360000"/>
            <a:r>
              <a:rPr lang="en-AU" sz="2400" dirty="0" err="1"/>
              <a:t>Wordcloud</a:t>
            </a:r>
            <a:r>
              <a:rPr lang="en-AU" sz="2400" dirty="0"/>
              <a:t> of Sentiments</a:t>
            </a:r>
            <a:endParaRPr lang="en-AU" sz="2400" dirty="0">
              <a:solidFill>
                <a:schemeClr val="tx1"/>
              </a:solidFill>
            </a:endParaRPr>
          </a:p>
        </p:txBody>
      </p:sp>
      <p:sp>
        <p:nvSpPr>
          <p:cNvPr id="15" name="TextBox 14">
            <a:extLst>
              <a:ext uri="{FF2B5EF4-FFF2-40B4-BE49-F238E27FC236}">
                <a16:creationId xmlns:a16="http://schemas.microsoft.com/office/drawing/2014/main" id="{A9DC41F0-FA4A-4F33-3931-452E2C12C3F7}"/>
              </a:ext>
            </a:extLst>
          </p:cNvPr>
          <p:cNvSpPr txBox="1"/>
          <p:nvPr/>
        </p:nvSpPr>
        <p:spPr>
          <a:xfrm>
            <a:off x="470449" y="4819017"/>
            <a:ext cx="11127812" cy="646331"/>
          </a:xfrm>
          <a:prstGeom prst="rect">
            <a:avLst/>
          </a:prstGeom>
          <a:noFill/>
        </p:spPr>
        <p:txBody>
          <a:bodyPr wrap="square">
            <a:spAutoFit/>
          </a:bodyPr>
          <a:lstStyle/>
          <a:p>
            <a:pPr marL="285750" indent="-285750">
              <a:buFont typeface="Wingdings" panose="05000000000000000000" pitchFamily="2" charset="2"/>
              <a:buChar char="§"/>
            </a:pPr>
            <a:r>
              <a:rPr lang="en-AU" dirty="0"/>
              <a:t>The </a:t>
            </a:r>
            <a:r>
              <a:rPr lang="en-AU" dirty="0" err="1"/>
              <a:t>wordcloud</a:t>
            </a:r>
            <a:r>
              <a:rPr lang="en-AU" dirty="0"/>
              <a:t> analysis generated from positive wine reviews revealed that the most commonly used words were "</a:t>
            </a:r>
            <a:r>
              <a:rPr lang="en-AU" dirty="0" err="1"/>
              <a:t>flavor</a:t>
            </a:r>
            <a:r>
              <a:rPr lang="en-AU" dirty="0"/>
              <a:t>," "aroma," "acidity," "finish," "palate," "fruit," and "note.</a:t>
            </a:r>
          </a:p>
        </p:txBody>
      </p:sp>
      <p:sp>
        <p:nvSpPr>
          <p:cNvPr id="19" name="TextBox 18">
            <a:extLst>
              <a:ext uri="{FF2B5EF4-FFF2-40B4-BE49-F238E27FC236}">
                <a16:creationId xmlns:a16="http://schemas.microsoft.com/office/drawing/2014/main" id="{B785D99A-1853-8F81-29B2-4D42F54C3F42}"/>
              </a:ext>
            </a:extLst>
          </p:cNvPr>
          <p:cNvSpPr txBox="1"/>
          <p:nvPr/>
        </p:nvSpPr>
        <p:spPr>
          <a:xfrm>
            <a:off x="470449" y="5619460"/>
            <a:ext cx="11127812" cy="646331"/>
          </a:xfrm>
          <a:prstGeom prst="rect">
            <a:avLst/>
          </a:prstGeom>
          <a:noFill/>
        </p:spPr>
        <p:txBody>
          <a:bodyPr wrap="square">
            <a:spAutoFit/>
          </a:bodyPr>
          <a:lstStyle/>
          <a:p>
            <a:pPr marL="285750" indent="-285750">
              <a:buFont typeface="Wingdings" panose="05000000000000000000" pitchFamily="2" charset="2"/>
              <a:buChar char="§"/>
            </a:pPr>
            <a:r>
              <a:rPr lang="en-AU" dirty="0"/>
              <a:t>The </a:t>
            </a:r>
            <a:r>
              <a:rPr lang="en-AU" dirty="0" err="1"/>
              <a:t>wordcloud</a:t>
            </a:r>
            <a:r>
              <a:rPr lang="en-AU" dirty="0"/>
              <a:t> presented highlights the key elements that contribute to the enjoyment of a great wine. These elements are deemed crucial as they enable the wine to be appreciated by a wide range of individuals. </a:t>
            </a:r>
          </a:p>
        </p:txBody>
      </p:sp>
      <p:sp>
        <p:nvSpPr>
          <p:cNvPr id="2" name="Rectangle 1">
            <a:extLst>
              <a:ext uri="{FF2B5EF4-FFF2-40B4-BE49-F238E27FC236}">
                <a16:creationId xmlns:a16="http://schemas.microsoft.com/office/drawing/2014/main" id="{D2A7A0C6-D387-433F-F4D7-AE859F963BD7}"/>
              </a:ext>
            </a:extLst>
          </p:cNvPr>
          <p:cNvSpPr/>
          <p:nvPr/>
        </p:nvSpPr>
        <p:spPr>
          <a:xfrm>
            <a:off x="9821555"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Tree>
    <p:extLst>
      <p:ext uri="{BB962C8B-B14F-4D97-AF65-F5344CB8AC3E}">
        <p14:creationId xmlns:p14="http://schemas.microsoft.com/office/powerpoint/2010/main" val="2883049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243576" y="251595"/>
            <a:ext cx="5648737" cy="635482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4" name="TextBox 3">
            <a:extLst>
              <a:ext uri="{FF2B5EF4-FFF2-40B4-BE49-F238E27FC236}">
                <a16:creationId xmlns:a16="http://schemas.microsoft.com/office/drawing/2014/main" id="{210F18A7-7055-8DB9-1211-3E4A7E62D03F}"/>
              </a:ext>
            </a:extLst>
          </p:cNvPr>
          <p:cNvSpPr txBox="1"/>
          <p:nvPr/>
        </p:nvSpPr>
        <p:spPr>
          <a:xfrm>
            <a:off x="379234" y="1214688"/>
            <a:ext cx="4682837" cy="369332"/>
          </a:xfrm>
          <a:prstGeom prst="rect">
            <a:avLst/>
          </a:prstGeom>
          <a:noFill/>
        </p:spPr>
        <p:txBody>
          <a:bodyPr wrap="square">
            <a:spAutoFit/>
          </a:bodyPr>
          <a:lstStyle/>
          <a:p>
            <a:r>
              <a:rPr lang="en-US" b="0" i="0" dirty="0">
                <a:effectLst/>
                <a:latin typeface="Lato" panose="020B0604020202020204" pitchFamily="34" charset="0"/>
              </a:rPr>
              <a:t>A</a:t>
            </a:r>
            <a:endParaRPr lang="en-AU" dirty="0"/>
          </a:p>
        </p:txBody>
      </p:sp>
      <p:pic>
        <p:nvPicPr>
          <p:cNvPr id="1030" name="Picture 6" descr="Wine Reviews and Articles – Wine School of Philadelphia">
            <a:extLst>
              <a:ext uri="{FF2B5EF4-FFF2-40B4-BE49-F238E27FC236}">
                <a16:creationId xmlns:a16="http://schemas.microsoft.com/office/drawing/2014/main" id="{548EB9A4-7361-4978-A255-14A7A852DCB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9606"/>
          <a:stretch/>
        </p:blipFill>
        <p:spPr bwMode="auto">
          <a:xfrm>
            <a:off x="0" y="0"/>
            <a:ext cx="625702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5D4771D-3641-E2D5-0C7D-A8F5CE53E953}"/>
              </a:ext>
            </a:extLst>
          </p:cNvPr>
          <p:cNvSpPr>
            <a:spLocks noGrp="1"/>
          </p:cNvSpPr>
          <p:nvPr>
            <p:ph type="title"/>
          </p:nvPr>
        </p:nvSpPr>
        <p:spPr>
          <a:xfrm>
            <a:off x="6392682" y="289317"/>
            <a:ext cx="5310094" cy="974613"/>
          </a:xfrm>
        </p:spPr>
        <p:txBody>
          <a:bodyPr>
            <a:noAutofit/>
          </a:bodyPr>
          <a:lstStyle/>
          <a:p>
            <a:pPr algn="l" defTabSz="360000"/>
            <a:r>
              <a:rPr lang="en-US" sz="2400" dirty="0">
                <a:solidFill>
                  <a:schemeClr val="tx1"/>
                </a:solidFill>
              </a:rPr>
              <a:t>A global study of wine based on 1000 random samples from Kaggle</a:t>
            </a:r>
            <a:endParaRPr lang="en-AU" sz="2400" dirty="0">
              <a:solidFill>
                <a:schemeClr val="tx1"/>
              </a:solidFill>
            </a:endParaRPr>
          </a:p>
        </p:txBody>
      </p:sp>
      <p:sp>
        <p:nvSpPr>
          <p:cNvPr id="12" name="TextBox 11">
            <a:extLst>
              <a:ext uri="{FF2B5EF4-FFF2-40B4-BE49-F238E27FC236}">
                <a16:creationId xmlns:a16="http://schemas.microsoft.com/office/drawing/2014/main" id="{D0613DED-A9A0-7195-E83F-620245BA3A2F}"/>
              </a:ext>
            </a:extLst>
          </p:cNvPr>
          <p:cNvSpPr txBox="1"/>
          <p:nvPr/>
        </p:nvSpPr>
        <p:spPr>
          <a:xfrm>
            <a:off x="6569465" y="4007784"/>
            <a:ext cx="5310094" cy="430887"/>
          </a:xfrm>
          <a:prstGeom prst="rect">
            <a:avLst/>
          </a:prstGeom>
          <a:noFill/>
        </p:spPr>
        <p:txBody>
          <a:bodyPr wrap="square">
            <a:spAutoFit/>
          </a:bodyPr>
          <a:lstStyle/>
          <a:p>
            <a:pPr marL="285750" indent="-285750">
              <a:buFont typeface="Wingdings" panose="05000000000000000000" pitchFamily="2" charset="2"/>
              <a:buChar char="§"/>
            </a:pPr>
            <a:r>
              <a:rPr lang="en-US" sz="2200" dirty="0"/>
              <a:t>How tasters’ feel about a particular wine. </a:t>
            </a:r>
            <a:r>
              <a:rPr lang="en-AU" sz="2200" dirty="0"/>
              <a:t> </a:t>
            </a:r>
          </a:p>
        </p:txBody>
      </p:sp>
      <p:sp>
        <p:nvSpPr>
          <p:cNvPr id="16" name="TextBox 15">
            <a:extLst>
              <a:ext uri="{FF2B5EF4-FFF2-40B4-BE49-F238E27FC236}">
                <a16:creationId xmlns:a16="http://schemas.microsoft.com/office/drawing/2014/main" id="{75624F9D-DBEA-C563-D29A-5A7E09323AA1}"/>
              </a:ext>
            </a:extLst>
          </p:cNvPr>
          <p:cNvSpPr txBox="1"/>
          <p:nvPr/>
        </p:nvSpPr>
        <p:spPr>
          <a:xfrm>
            <a:off x="6569465" y="3066700"/>
            <a:ext cx="5091852" cy="769441"/>
          </a:xfrm>
          <a:prstGeom prst="rect">
            <a:avLst/>
          </a:prstGeom>
          <a:noFill/>
        </p:spPr>
        <p:txBody>
          <a:bodyPr wrap="square">
            <a:spAutoFit/>
          </a:bodyPr>
          <a:lstStyle/>
          <a:p>
            <a:pPr marL="285750" indent="-285750">
              <a:buFont typeface="Wingdings" panose="05000000000000000000" pitchFamily="2" charset="2"/>
              <a:buChar char="§"/>
            </a:pPr>
            <a:r>
              <a:rPr lang="en-US" sz="2200" dirty="0"/>
              <a:t>Identify sentiment orientation (positive, neutral, and negative)</a:t>
            </a:r>
            <a:endParaRPr lang="en-AU" sz="2200" dirty="0"/>
          </a:p>
        </p:txBody>
      </p:sp>
      <p:sp>
        <p:nvSpPr>
          <p:cNvPr id="17" name="TextBox 16">
            <a:extLst>
              <a:ext uri="{FF2B5EF4-FFF2-40B4-BE49-F238E27FC236}">
                <a16:creationId xmlns:a16="http://schemas.microsoft.com/office/drawing/2014/main" id="{80FAA9FA-D560-AF52-E214-FC9EE5CE0930}"/>
              </a:ext>
            </a:extLst>
          </p:cNvPr>
          <p:cNvSpPr txBox="1"/>
          <p:nvPr/>
        </p:nvSpPr>
        <p:spPr>
          <a:xfrm>
            <a:off x="6569465" y="4689205"/>
            <a:ext cx="5091852" cy="769441"/>
          </a:xfrm>
          <a:prstGeom prst="rect">
            <a:avLst/>
          </a:prstGeom>
          <a:noFill/>
        </p:spPr>
        <p:txBody>
          <a:bodyPr wrap="square">
            <a:spAutoFit/>
          </a:bodyPr>
          <a:lstStyle/>
          <a:p>
            <a:pPr marL="285750" indent="-285750">
              <a:buFont typeface="Wingdings" panose="05000000000000000000" pitchFamily="2" charset="2"/>
              <a:buChar char="§"/>
            </a:pPr>
            <a:r>
              <a:rPr lang="en-US" sz="2200" dirty="0"/>
              <a:t>Identify the most frequent used words in the review</a:t>
            </a:r>
            <a:endParaRPr lang="en-AU" sz="2200" dirty="0"/>
          </a:p>
        </p:txBody>
      </p:sp>
      <p:sp>
        <p:nvSpPr>
          <p:cNvPr id="18" name="TextBox 17">
            <a:extLst>
              <a:ext uri="{FF2B5EF4-FFF2-40B4-BE49-F238E27FC236}">
                <a16:creationId xmlns:a16="http://schemas.microsoft.com/office/drawing/2014/main" id="{50349116-871D-A5A0-4F71-04714C3A5999}"/>
              </a:ext>
            </a:extLst>
          </p:cNvPr>
          <p:cNvSpPr txBox="1"/>
          <p:nvPr/>
        </p:nvSpPr>
        <p:spPr>
          <a:xfrm>
            <a:off x="6569465" y="1823831"/>
            <a:ext cx="5091852" cy="430887"/>
          </a:xfrm>
          <a:prstGeom prst="rect">
            <a:avLst/>
          </a:prstGeom>
          <a:noFill/>
        </p:spPr>
        <p:txBody>
          <a:bodyPr wrap="square">
            <a:spAutoFit/>
          </a:bodyPr>
          <a:lstStyle/>
          <a:p>
            <a:pPr marL="285750" indent="-285750">
              <a:buFont typeface="Wingdings" panose="05000000000000000000" pitchFamily="2" charset="2"/>
              <a:buChar char="§"/>
            </a:pPr>
            <a:r>
              <a:rPr lang="en-AU" sz="2200" dirty="0"/>
              <a:t> Top Wine-Consuming Countries</a:t>
            </a:r>
          </a:p>
        </p:txBody>
      </p:sp>
      <p:sp>
        <p:nvSpPr>
          <p:cNvPr id="19" name="TextBox 18">
            <a:extLst>
              <a:ext uri="{FF2B5EF4-FFF2-40B4-BE49-F238E27FC236}">
                <a16:creationId xmlns:a16="http://schemas.microsoft.com/office/drawing/2014/main" id="{32F4A6D9-940C-42B5-4FE6-1B487B6803B0}"/>
              </a:ext>
            </a:extLst>
          </p:cNvPr>
          <p:cNvSpPr txBox="1"/>
          <p:nvPr/>
        </p:nvSpPr>
        <p:spPr>
          <a:xfrm>
            <a:off x="6569465" y="2380194"/>
            <a:ext cx="5091852" cy="430887"/>
          </a:xfrm>
          <a:prstGeom prst="rect">
            <a:avLst/>
          </a:prstGeom>
          <a:noFill/>
        </p:spPr>
        <p:txBody>
          <a:bodyPr wrap="square">
            <a:spAutoFit/>
          </a:bodyPr>
          <a:lstStyle/>
          <a:p>
            <a:pPr marL="285750" indent="-285750">
              <a:buFont typeface="Wingdings" panose="05000000000000000000" pitchFamily="2" charset="2"/>
              <a:buChar char="§"/>
            </a:pPr>
            <a:r>
              <a:rPr lang="en-US" sz="2200" dirty="0"/>
              <a:t>Countries with positive wine reviews.</a:t>
            </a:r>
            <a:endParaRPr lang="en-AU" sz="2200" dirty="0"/>
          </a:p>
        </p:txBody>
      </p:sp>
      <p:sp>
        <p:nvSpPr>
          <p:cNvPr id="20" name="Rectangle 19">
            <a:extLst>
              <a:ext uri="{FF2B5EF4-FFF2-40B4-BE49-F238E27FC236}">
                <a16:creationId xmlns:a16="http://schemas.microsoft.com/office/drawing/2014/main" id="{FCE990D1-9062-710B-1887-6DB535FA1403}"/>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cxnSp>
        <p:nvCxnSpPr>
          <p:cNvPr id="21" name="Straight Connector 20">
            <a:extLst>
              <a:ext uri="{FF2B5EF4-FFF2-40B4-BE49-F238E27FC236}">
                <a16:creationId xmlns:a16="http://schemas.microsoft.com/office/drawing/2014/main" id="{897087B0-4516-998F-FB51-12BA5CF34AE1}"/>
              </a:ext>
            </a:extLst>
          </p:cNvPr>
          <p:cNvCxnSpPr>
            <a:cxnSpLocks/>
          </p:cNvCxnSpPr>
          <p:nvPr/>
        </p:nvCxnSpPr>
        <p:spPr>
          <a:xfrm>
            <a:off x="6277778" y="1399354"/>
            <a:ext cx="5731656"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127E2FC-C529-BCD0-6E01-3F0A87AA0336}"/>
              </a:ext>
            </a:extLst>
          </p:cNvPr>
          <p:cNvSpPr>
            <a:spLocks noGrp="1"/>
          </p:cNvSpPr>
          <p:nvPr>
            <p:ph type="sldNum" sz="quarter" idx="12"/>
          </p:nvPr>
        </p:nvSpPr>
        <p:spPr/>
        <p:txBody>
          <a:bodyPr/>
          <a:lstStyle/>
          <a:p>
            <a:fld id="{3A98EE3D-8CD1-4C3F-BD1C-C98C9596463C}" type="slidenum">
              <a:rPr lang="en-US" smtClean="0"/>
              <a:t>3</a:t>
            </a:fld>
            <a:endParaRPr lang="en-US" dirty="0"/>
          </a:p>
        </p:txBody>
      </p:sp>
      <p:sp>
        <p:nvSpPr>
          <p:cNvPr id="5" name="TextBox 4">
            <a:extLst>
              <a:ext uri="{FF2B5EF4-FFF2-40B4-BE49-F238E27FC236}">
                <a16:creationId xmlns:a16="http://schemas.microsoft.com/office/drawing/2014/main" id="{E14B8FA0-6BC8-9C97-CA94-49ED486279CF}"/>
              </a:ext>
            </a:extLst>
          </p:cNvPr>
          <p:cNvSpPr txBox="1"/>
          <p:nvPr/>
        </p:nvSpPr>
        <p:spPr>
          <a:xfrm>
            <a:off x="3335050" y="3041519"/>
            <a:ext cx="6780362" cy="523220"/>
          </a:xfrm>
          <a:prstGeom prst="rect">
            <a:avLst/>
          </a:prstGeom>
          <a:noFill/>
        </p:spPr>
        <p:txBody>
          <a:bodyPr wrap="square">
            <a:spAutoFit/>
          </a:bodyPr>
          <a:lstStyle/>
          <a:p>
            <a:r>
              <a:rPr lang="en-US" sz="2800" dirty="0"/>
              <a:t>P</a:t>
            </a:r>
            <a:r>
              <a:rPr lang="en-AU" sz="2800" dirty="0"/>
              <a:t>art 1 – Data source and Dashboard</a:t>
            </a:r>
          </a:p>
        </p:txBody>
      </p:sp>
    </p:spTree>
    <p:extLst>
      <p:ext uri="{BB962C8B-B14F-4D97-AF65-F5344CB8AC3E}">
        <p14:creationId xmlns:p14="http://schemas.microsoft.com/office/powerpoint/2010/main" val="624619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69BEE9-CE3C-61C0-62AF-A0EF6BC3448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
        <p:nvSpPr>
          <p:cNvPr id="5" name="TextBox 4">
            <a:extLst>
              <a:ext uri="{FF2B5EF4-FFF2-40B4-BE49-F238E27FC236}">
                <a16:creationId xmlns:a16="http://schemas.microsoft.com/office/drawing/2014/main" id="{DB1D7EFD-81B1-F8F3-BDA6-56EF522D3E7C}"/>
              </a:ext>
            </a:extLst>
          </p:cNvPr>
          <p:cNvSpPr txBox="1"/>
          <p:nvPr/>
        </p:nvSpPr>
        <p:spPr>
          <a:xfrm>
            <a:off x="701178" y="1057271"/>
            <a:ext cx="6780362" cy="646331"/>
          </a:xfrm>
          <a:prstGeom prst="rect">
            <a:avLst/>
          </a:prstGeom>
          <a:noFill/>
        </p:spPr>
        <p:txBody>
          <a:bodyPr wrap="square">
            <a:spAutoFit/>
          </a:bodyPr>
          <a:lstStyle/>
          <a:p>
            <a:r>
              <a:rPr lang="en-AU" dirty="0"/>
              <a:t>LINK </a:t>
            </a:r>
            <a:r>
              <a:rPr lang="en-AU" dirty="0">
                <a:sym typeface="Wingdings" panose="05000000000000000000" pitchFamily="2" charset="2"/>
              </a:rPr>
              <a:t>:</a:t>
            </a:r>
          </a:p>
          <a:p>
            <a:r>
              <a:rPr lang="en-AU" dirty="0"/>
              <a:t>https://www.kaggle.com/datasets/zynicide/wine-reviews</a:t>
            </a:r>
          </a:p>
        </p:txBody>
      </p:sp>
      <p:sp>
        <p:nvSpPr>
          <p:cNvPr id="7" name="TextBox 6">
            <a:extLst>
              <a:ext uri="{FF2B5EF4-FFF2-40B4-BE49-F238E27FC236}">
                <a16:creationId xmlns:a16="http://schemas.microsoft.com/office/drawing/2014/main" id="{2E1E98A5-B5F9-5D5F-04F9-880C1C641DFB}"/>
              </a:ext>
            </a:extLst>
          </p:cNvPr>
          <p:cNvSpPr txBox="1"/>
          <p:nvPr/>
        </p:nvSpPr>
        <p:spPr>
          <a:xfrm>
            <a:off x="550450" y="6128450"/>
            <a:ext cx="9137467" cy="369332"/>
          </a:xfrm>
          <a:prstGeom prst="rect">
            <a:avLst/>
          </a:prstGeom>
          <a:noFill/>
        </p:spPr>
        <p:txBody>
          <a:bodyPr wrap="square">
            <a:spAutoFit/>
          </a:bodyPr>
          <a:lstStyle/>
          <a:p>
            <a:pPr marL="285750" indent="-285750">
              <a:buFontTx/>
              <a:buChar char="-"/>
            </a:pPr>
            <a:r>
              <a:rPr lang="en-US" dirty="0"/>
              <a:t>An analysis of 1000 random samples of wine data obtained from Kaggle. ( “limit” 1000) </a:t>
            </a:r>
          </a:p>
        </p:txBody>
      </p:sp>
      <p:sp>
        <p:nvSpPr>
          <p:cNvPr id="8" name="Title 1">
            <a:extLst>
              <a:ext uri="{FF2B5EF4-FFF2-40B4-BE49-F238E27FC236}">
                <a16:creationId xmlns:a16="http://schemas.microsoft.com/office/drawing/2014/main" id="{B7BA8803-A756-FED1-9580-B1F8DC417F97}"/>
              </a:ext>
            </a:extLst>
          </p:cNvPr>
          <p:cNvSpPr>
            <a:spLocks noGrp="1"/>
          </p:cNvSpPr>
          <p:nvPr>
            <p:ph type="title"/>
          </p:nvPr>
        </p:nvSpPr>
        <p:spPr>
          <a:xfrm>
            <a:off x="211739" y="259914"/>
            <a:ext cx="10353762" cy="489527"/>
          </a:xfrm>
        </p:spPr>
        <p:txBody>
          <a:bodyPr>
            <a:noAutofit/>
          </a:bodyPr>
          <a:lstStyle/>
          <a:p>
            <a:pPr algn="l" defTabSz="360000"/>
            <a:r>
              <a:rPr lang="en-US" sz="2400" dirty="0">
                <a:solidFill>
                  <a:schemeClr val="tx1"/>
                </a:solidFill>
              </a:rPr>
              <a:t>Data Source</a:t>
            </a:r>
            <a:endParaRPr lang="en-AU" sz="2400" dirty="0">
              <a:solidFill>
                <a:schemeClr val="tx1"/>
              </a:solidFill>
            </a:endParaRPr>
          </a:p>
        </p:txBody>
      </p:sp>
      <p:cxnSp>
        <p:nvCxnSpPr>
          <p:cNvPr id="13" name="Straight Connector 12">
            <a:extLst>
              <a:ext uri="{FF2B5EF4-FFF2-40B4-BE49-F238E27FC236}">
                <a16:creationId xmlns:a16="http://schemas.microsoft.com/office/drawing/2014/main" id="{262B9094-E95D-B33C-C378-2C7A8178FA77}"/>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pic>
        <p:nvPicPr>
          <p:cNvPr id="10" name="Picture 9">
            <a:extLst>
              <a:ext uri="{FF2B5EF4-FFF2-40B4-BE49-F238E27FC236}">
                <a16:creationId xmlns:a16="http://schemas.microsoft.com/office/drawing/2014/main" id="{2D4F4D55-9ED5-4CE5-5F02-867DD5F3B6A2}"/>
              </a:ext>
            </a:extLst>
          </p:cNvPr>
          <p:cNvPicPr>
            <a:picLocks noChangeAspect="1"/>
          </p:cNvPicPr>
          <p:nvPr/>
        </p:nvPicPr>
        <p:blipFill rotWithShape="1">
          <a:blip r:embed="rId2"/>
          <a:srcRect l="21341" t="10977"/>
          <a:stretch/>
        </p:blipFill>
        <p:spPr>
          <a:xfrm>
            <a:off x="1729003" y="1834082"/>
            <a:ext cx="6780362" cy="4148499"/>
          </a:xfrm>
          <a:prstGeom prst="rect">
            <a:avLst/>
          </a:prstGeom>
        </p:spPr>
      </p:pic>
    </p:spTree>
    <p:extLst>
      <p:ext uri="{BB962C8B-B14F-4D97-AF65-F5344CB8AC3E}">
        <p14:creationId xmlns:p14="http://schemas.microsoft.com/office/powerpoint/2010/main" val="4109898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6650181" y="2241224"/>
            <a:ext cx="4784437" cy="1804049"/>
          </a:xfrm>
        </p:spPr>
        <p:txBody>
          <a:bodyPr>
            <a:normAutofit/>
          </a:bodyPr>
          <a:lstStyle/>
          <a:p>
            <a:pPr marL="36900" indent="0">
              <a:buNone/>
            </a:pPr>
            <a:r>
              <a:rPr lang="en-AU" sz="2000" dirty="0"/>
              <a:t>- “</a:t>
            </a:r>
            <a:r>
              <a:rPr lang="en-AU" sz="2000" dirty="0" err="1"/>
              <a:t>mongodb</a:t>
            </a:r>
            <a:r>
              <a:rPr lang="en-AU" sz="2000" dirty="0"/>
              <a:t>”’ database used </a:t>
            </a:r>
          </a:p>
          <a:p>
            <a:pPr marL="36900" indent="0">
              <a:buNone/>
            </a:pPr>
            <a:r>
              <a:rPr lang="en-US" sz="2000" dirty="0"/>
              <a:t>- created “webapi”</a:t>
            </a:r>
          </a:p>
          <a:p>
            <a:pPr marL="36900" indent="0">
              <a:buNone/>
            </a:pPr>
            <a:r>
              <a:rPr lang="en-US" sz="2000" dirty="0"/>
              <a:t>- used “flask” in wine data</a:t>
            </a:r>
          </a:p>
        </p:txBody>
      </p:sp>
      <p:cxnSp>
        <p:nvCxnSpPr>
          <p:cNvPr id="8" name="Straight Connector 7">
            <a:extLst>
              <a:ext uri="{FF2B5EF4-FFF2-40B4-BE49-F238E27FC236}">
                <a16:creationId xmlns:a16="http://schemas.microsoft.com/office/drawing/2014/main" id="{6ACD4B24-F7EB-88B8-2BD1-C334E9488666}"/>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1" name="Title 1">
            <a:extLst>
              <a:ext uri="{FF2B5EF4-FFF2-40B4-BE49-F238E27FC236}">
                <a16:creationId xmlns:a16="http://schemas.microsoft.com/office/drawing/2014/main" id="{F6657AF8-0B03-93D3-FB28-D664884D0EEA}"/>
              </a:ext>
            </a:extLst>
          </p:cNvPr>
          <p:cNvSpPr>
            <a:spLocks noGrp="1"/>
          </p:cNvSpPr>
          <p:nvPr>
            <p:ph type="title"/>
          </p:nvPr>
        </p:nvSpPr>
        <p:spPr>
          <a:xfrm>
            <a:off x="341745" y="315506"/>
            <a:ext cx="10353762" cy="489527"/>
          </a:xfrm>
        </p:spPr>
        <p:txBody>
          <a:bodyPr>
            <a:noAutofit/>
          </a:bodyPr>
          <a:lstStyle/>
          <a:p>
            <a:pPr algn="l" defTabSz="360000"/>
            <a:r>
              <a:rPr lang="en-US" sz="2400" dirty="0">
                <a:solidFill>
                  <a:schemeClr val="tx1"/>
                </a:solidFill>
              </a:rPr>
              <a:t>webapi</a:t>
            </a:r>
            <a:endParaRPr lang="en-AU" sz="2400" dirty="0">
              <a:solidFill>
                <a:schemeClr val="tx1"/>
              </a:solidFill>
            </a:endParaRPr>
          </a:p>
        </p:txBody>
      </p:sp>
      <p:pic>
        <p:nvPicPr>
          <p:cNvPr id="10" name="Picture 9">
            <a:extLst>
              <a:ext uri="{FF2B5EF4-FFF2-40B4-BE49-F238E27FC236}">
                <a16:creationId xmlns:a16="http://schemas.microsoft.com/office/drawing/2014/main" id="{0BCB4FE6-5FCC-584A-AE0E-EAB57C0D4F48}"/>
              </a:ext>
            </a:extLst>
          </p:cNvPr>
          <p:cNvPicPr>
            <a:picLocks noChangeAspect="1"/>
          </p:cNvPicPr>
          <p:nvPr/>
        </p:nvPicPr>
        <p:blipFill>
          <a:blip r:embed="rId2"/>
          <a:stretch>
            <a:fillRect/>
          </a:stretch>
        </p:blipFill>
        <p:spPr>
          <a:xfrm>
            <a:off x="647151" y="1427378"/>
            <a:ext cx="5448849" cy="3488889"/>
          </a:xfrm>
          <a:prstGeom prst="rect">
            <a:avLst/>
          </a:prstGeom>
        </p:spPr>
      </p:pic>
    </p:spTree>
    <p:extLst>
      <p:ext uri="{BB962C8B-B14F-4D97-AF65-F5344CB8AC3E}">
        <p14:creationId xmlns:p14="http://schemas.microsoft.com/office/powerpoint/2010/main" val="2798607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
        <p:nvSpPr>
          <p:cNvPr id="6" name="Content Placeholder 2">
            <a:extLst>
              <a:ext uri="{FF2B5EF4-FFF2-40B4-BE49-F238E27FC236}">
                <a16:creationId xmlns:a16="http://schemas.microsoft.com/office/drawing/2014/main" id="{E159144C-C0FC-B8BC-A126-AC187824C685}"/>
              </a:ext>
            </a:extLst>
          </p:cNvPr>
          <p:cNvSpPr txBox="1">
            <a:spLocks/>
          </p:cNvSpPr>
          <p:nvPr/>
        </p:nvSpPr>
        <p:spPr>
          <a:xfrm>
            <a:off x="341140" y="1417918"/>
            <a:ext cx="4084633" cy="5796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1800" dirty="0"/>
              <a:t>-webapi response run locally</a:t>
            </a:r>
            <a:endParaRPr lang="en-AU" sz="1800" dirty="0"/>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498158" y="323273"/>
            <a:ext cx="10353762" cy="489527"/>
          </a:xfrm>
        </p:spPr>
        <p:txBody>
          <a:bodyPr>
            <a:noAutofit/>
          </a:bodyPr>
          <a:lstStyle/>
          <a:p>
            <a:pPr algn="l" defTabSz="360000">
              <a:buFont typeface="Wingdings" panose="05000000000000000000" pitchFamily="2" charset="2"/>
              <a:buChar char="§"/>
            </a:pPr>
            <a:r>
              <a:rPr lang="en-US" sz="3200" dirty="0">
                <a:solidFill>
                  <a:schemeClr val="tx1"/>
                </a:solidFill>
              </a:rPr>
              <a:t> webapi</a:t>
            </a:r>
            <a:endParaRPr lang="en-AU" sz="3200" dirty="0">
              <a:solidFill>
                <a:schemeClr val="tx1"/>
              </a:solidFill>
            </a:endParaRPr>
          </a:p>
        </p:txBody>
      </p:sp>
      <p:sp>
        <p:nvSpPr>
          <p:cNvPr id="9" name="TextBox 8">
            <a:extLst>
              <a:ext uri="{FF2B5EF4-FFF2-40B4-BE49-F238E27FC236}">
                <a16:creationId xmlns:a16="http://schemas.microsoft.com/office/drawing/2014/main" id="{8F0D735F-CC5D-DD6D-D41A-60F8896E934E}"/>
              </a:ext>
            </a:extLst>
          </p:cNvPr>
          <p:cNvSpPr txBox="1"/>
          <p:nvPr/>
        </p:nvSpPr>
        <p:spPr>
          <a:xfrm>
            <a:off x="341140" y="1039349"/>
            <a:ext cx="6096000" cy="369332"/>
          </a:xfrm>
          <a:prstGeom prst="rect">
            <a:avLst/>
          </a:prstGeom>
          <a:noFill/>
        </p:spPr>
        <p:txBody>
          <a:bodyPr wrap="square">
            <a:spAutoFit/>
          </a:bodyPr>
          <a:lstStyle/>
          <a:p>
            <a:r>
              <a:rPr lang="en-AU" dirty="0"/>
              <a:t>http://127.0.0.1:5000/api/v1/resources/wine/all</a:t>
            </a:r>
          </a:p>
        </p:txBody>
      </p:sp>
      <p:pic>
        <p:nvPicPr>
          <p:cNvPr id="13" name="Picture 12">
            <a:extLst>
              <a:ext uri="{FF2B5EF4-FFF2-40B4-BE49-F238E27FC236}">
                <a16:creationId xmlns:a16="http://schemas.microsoft.com/office/drawing/2014/main" id="{99A040BD-8948-FD61-5E55-4B3F6BCAA4CF}"/>
              </a:ext>
            </a:extLst>
          </p:cNvPr>
          <p:cNvPicPr>
            <a:picLocks noChangeAspect="1"/>
          </p:cNvPicPr>
          <p:nvPr/>
        </p:nvPicPr>
        <p:blipFill rotWithShape="1">
          <a:blip r:embed="rId2"/>
          <a:srcRect r="14536" b="54541"/>
          <a:stretch/>
        </p:blipFill>
        <p:spPr>
          <a:xfrm>
            <a:off x="458268" y="1997589"/>
            <a:ext cx="11275463" cy="3442492"/>
          </a:xfrm>
          <a:prstGeom prst="rect">
            <a:avLst/>
          </a:prstGeom>
        </p:spPr>
      </p:pic>
    </p:spTree>
    <p:extLst>
      <p:ext uri="{BB962C8B-B14F-4D97-AF65-F5344CB8AC3E}">
        <p14:creationId xmlns:p14="http://schemas.microsoft.com/office/powerpoint/2010/main" val="1721637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7012905" y="1338855"/>
            <a:ext cx="3645816" cy="579670"/>
          </a:xfrm>
        </p:spPr>
        <p:txBody>
          <a:bodyPr>
            <a:normAutofit/>
          </a:bodyPr>
          <a:lstStyle/>
          <a:p>
            <a:pPr marL="36900" indent="0">
              <a:buNone/>
            </a:pPr>
            <a:r>
              <a:rPr lang="en-US" sz="2000" dirty="0"/>
              <a:t>- using “dash” for dashboard </a:t>
            </a:r>
          </a:p>
        </p:txBody>
      </p:sp>
      <p:sp>
        <p:nvSpPr>
          <p:cNvPr id="6" name="Content Placeholder 2">
            <a:extLst>
              <a:ext uri="{FF2B5EF4-FFF2-40B4-BE49-F238E27FC236}">
                <a16:creationId xmlns:a16="http://schemas.microsoft.com/office/drawing/2014/main" id="{E159144C-C0FC-B8BC-A126-AC187824C685}"/>
              </a:ext>
            </a:extLst>
          </p:cNvPr>
          <p:cNvSpPr txBox="1">
            <a:spLocks/>
          </p:cNvSpPr>
          <p:nvPr/>
        </p:nvSpPr>
        <p:spPr>
          <a:xfrm>
            <a:off x="7100288" y="1820062"/>
            <a:ext cx="4084633" cy="5796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1800" dirty="0"/>
              <a:t>- using “</a:t>
            </a:r>
            <a:r>
              <a:rPr lang="en-US" sz="1800" dirty="0" err="1"/>
              <a:t>plotly</a:t>
            </a:r>
            <a:r>
              <a:rPr lang="en-US" sz="1800" dirty="0"/>
              <a:t>” for charts </a:t>
            </a:r>
            <a:endParaRPr lang="en-AU" sz="1800" dirty="0"/>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357251" y="297475"/>
            <a:ext cx="10353762" cy="489527"/>
          </a:xfrm>
        </p:spPr>
        <p:txBody>
          <a:bodyPr>
            <a:noAutofit/>
          </a:bodyPr>
          <a:lstStyle/>
          <a:p>
            <a:pPr algn="l" defTabSz="360000"/>
            <a:r>
              <a:rPr lang="en-US" sz="2400" dirty="0">
                <a:solidFill>
                  <a:schemeClr val="tx1"/>
                </a:solidFill>
              </a:rPr>
              <a:t>Dashboard</a:t>
            </a:r>
            <a:endParaRPr lang="en-AU" sz="2400" dirty="0">
              <a:solidFill>
                <a:schemeClr val="tx1"/>
              </a:solidFill>
            </a:endParaRPr>
          </a:p>
        </p:txBody>
      </p:sp>
      <p:sp>
        <p:nvSpPr>
          <p:cNvPr id="10" name="Content Placeholder 2">
            <a:extLst>
              <a:ext uri="{FF2B5EF4-FFF2-40B4-BE49-F238E27FC236}">
                <a16:creationId xmlns:a16="http://schemas.microsoft.com/office/drawing/2014/main" id="{63528C29-70F1-62E9-25C9-CC9B9907AA21}"/>
              </a:ext>
            </a:extLst>
          </p:cNvPr>
          <p:cNvSpPr txBox="1">
            <a:spLocks/>
          </p:cNvSpPr>
          <p:nvPr/>
        </p:nvSpPr>
        <p:spPr>
          <a:xfrm>
            <a:off x="8824586" y="3879879"/>
            <a:ext cx="1536930" cy="941678"/>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000" dirty="0"/>
              <a:t>endpoint being consumed by the dashboard</a:t>
            </a:r>
          </a:p>
        </p:txBody>
      </p:sp>
      <p:sp>
        <p:nvSpPr>
          <p:cNvPr id="8" name="Content Placeholder 2">
            <a:extLst>
              <a:ext uri="{FF2B5EF4-FFF2-40B4-BE49-F238E27FC236}">
                <a16:creationId xmlns:a16="http://schemas.microsoft.com/office/drawing/2014/main" id="{FA46E969-9544-A530-2224-D813B199C9F1}"/>
              </a:ext>
            </a:extLst>
          </p:cNvPr>
          <p:cNvSpPr txBox="1">
            <a:spLocks/>
          </p:cNvSpPr>
          <p:nvPr/>
        </p:nvSpPr>
        <p:spPr>
          <a:xfrm>
            <a:off x="6479036" y="2480137"/>
            <a:ext cx="4084633" cy="5796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endParaRPr lang="en-AU" sz="1800" dirty="0"/>
          </a:p>
        </p:txBody>
      </p:sp>
      <p:pic>
        <p:nvPicPr>
          <p:cNvPr id="16" name="Picture 15">
            <a:extLst>
              <a:ext uri="{FF2B5EF4-FFF2-40B4-BE49-F238E27FC236}">
                <a16:creationId xmlns:a16="http://schemas.microsoft.com/office/drawing/2014/main" id="{8C6F678F-2FD9-E454-9EF4-3816CE06BF7A}"/>
              </a:ext>
            </a:extLst>
          </p:cNvPr>
          <p:cNvPicPr>
            <a:picLocks noChangeAspect="1"/>
          </p:cNvPicPr>
          <p:nvPr/>
        </p:nvPicPr>
        <p:blipFill>
          <a:blip r:embed="rId2"/>
          <a:stretch>
            <a:fillRect/>
          </a:stretch>
        </p:blipFill>
        <p:spPr>
          <a:xfrm>
            <a:off x="182566" y="1140177"/>
            <a:ext cx="6301267" cy="5420348"/>
          </a:xfrm>
          <a:prstGeom prst="rect">
            <a:avLst/>
          </a:prstGeom>
          <a:effectLst>
            <a:outerShdw blurRad="63500" sx="102000" sy="102000" algn="ctr" rotWithShape="0">
              <a:prstClr val="black">
                <a:alpha val="40000"/>
              </a:prstClr>
            </a:outerShdw>
          </a:effectLst>
        </p:spPr>
      </p:pic>
      <p:sp>
        <p:nvSpPr>
          <p:cNvPr id="5" name="Rectangle 4">
            <a:extLst>
              <a:ext uri="{FF2B5EF4-FFF2-40B4-BE49-F238E27FC236}">
                <a16:creationId xmlns:a16="http://schemas.microsoft.com/office/drawing/2014/main" id="{F20ED975-1579-6662-4027-2B1E137D5D42}"/>
              </a:ext>
            </a:extLst>
          </p:cNvPr>
          <p:cNvSpPr/>
          <p:nvPr/>
        </p:nvSpPr>
        <p:spPr>
          <a:xfrm>
            <a:off x="277049" y="5785955"/>
            <a:ext cx="10381672" cy="798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Arrow Connector 8">
            <a:extLst>
              <a:ext uri="{FF2B5EF4-FFF2-40B4-BE49-F238E27FC236}">
                <a16:creationId xmlns:a16="http://schemas.microsoft.com/office/drawing/2014/main" id="{BD5D64FB-03FC-CEE6-BE71-3B42C38477F1}"/>
              </a:ext>
            </a:extLst>
          </p:cNvPr>
          <p:cNvCxnSpPr>
            <a:cxnSpLocks/>
          </p:cNvCxnSpPr>
          <p:nvPr/>
        </p:nvCxnSpPr>
        <p:spPr>
          <a:xfrm flipH="1">
            <a:off x="5246255" y="4475818"/>
            <a:ext cx="3608942" cy="1629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156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212303" y="978434"/>
            <a:ext cx="3242569" cy="514762"/>
          </a:xfrm>
        </p:spPr>
        <p:txBody>
          <a:bodyPr>
            <a:normAutofit/>
          </a:bodyPr>
          <a:lstStyle/>
          <a:p>
            <a:pPr marL="36900" indent="0">
              <a:buNone/>
            </a:pPr>
            <a:r>
              <a:rPr lang="en-US" sz="2000" dirty="0"/>
              <a:t>- Dashboard format / filter</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212303" y="290095"/>
            <a:ext cx="10353762" cy="489527"/>
          </a:xfrm>
        </p:spPr>
        <p:txBody>
          <a:bodyPr>
            <a:noAutofit/>
          </a:bodyPr>
          <a:lstStyle/>
          <a:p>
            <a:pPr algn="l" defTabSz="360000"/>
            <a:r>
              <a:rPr lang="en-US" sz="2400" dirty="0">
                <a:solidFill>
                  <a:schemeClr val="tx1"/>
                </a:solidFill>
              </a:rPr>
              <a:t>Dashboard - Filter</a:t>
            </a:r>
            <a:endParaRPr lang="en-AU" sz="2400" dirty="0">
              <a:solidFill>
                <a:schemeClr val="tx1"/>
              </a:solidFill>
            </a:endParaRPr>
          </a:p>
        </p:txBody>
      </p:sp>
      <p:pic>
        <p:nvPicPr>
          <p:cNvPr id="20" name="Picture 19">
            <a:extLst>
              <a:ext uri="{FF2B5EF4-FFF2-40B4-BE49-F238E27FC236}">
                <a16:creationId xmlns:a16="http://schemas.microsoft.com/office/drawing/2014/main" id="{977C71BF-587C-354D-914F-EF8EB1B816F4}"/>
              </a:ext>
            </a:extLst>
          </p:cNvPr>
          <p:cNvPicPr>
            <a:picLocks noChangeAspect="1"/>
          </p:cNvPicPr>
          <p:nvPr/>
        </p:nvPicPr>
        <p:blipFill>
          <a:blip r:embed="rId2"/>
          <a:stretch>
            <a:fillRect/>
          </a:stretch>
        </p:blipFill>
        <p:spPr>
          <a:xfrm>
            <a:off x="127759" y="1493196"/>
            <a:ext cx="5954439" cy="4835492"/>
          </a:xfrm>
          <a:prstGeom prst="rect">
            <a:avLst/>
          </a:prstGeom>
        </p:spPr>
      </p:pic>
      <p:sp>
        <p:nvSpPr>
          <p:cNvPr id="21" name="Rectangle 20">
            <a:extLst>
              <a:ext uri="{FF2B5EF4-FFF2-40B4-BE49-F238E27FC236}">
                <a16:creationId xmlns:a16="http://schemas.microsoft.com/office/drawing/2014/main" id="{81529CD0-C491-9C2B-DF9C-E2FB8F55639A}"/>
              </a:ext>
            </a:extLst>
          </p:cNvPr>
          <p:cNvSpPr/>
          <p:nvPr/>
        </p:nvSpPr>
        <p:spPr>
          <a:xfrm>
            <a:off x="113957" y="2590872"/>
            <a:ext cx="2326192" cy="18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A6890B5F-9DE3-F775-2C50-881760F4AD0D}"/>
              </a:ext>
            </a:extLst>
          </p:cNvPr>
          <p:cNvSpPr/>
          <p:nvPr/>
        </p:nvSpPr>
        <p:spPr>
          <a:xfrm>
            <a:off x="127759" y="1969003"/>
            <a:ext cx="2326193" cy="18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541D7D7A-EEC0-9D42-6938-1E0316BEF64D}"/>
              </a:ext>
            </a:extLst>
          </p:cNvPr>
          <p:cNvPicPr>
            <a:picLocks noChangeAspect="1"/>
          </p:cNvPicPr>
          <p:nvPr/>
        </p:nvPicPr>
        <p:blipFill>
          <a:blip r:embed="rId3"/>
          <a:stretch>
            <a:fillRect/>
          </a:stretch>
        </p:blipFill>
        <p:spPr>
          <a:xfrm>
            <a:off x="5653585" y="2915904"/>
            <a:ext cx="6355849" cy="3120060"/>
          </a:xfrm>
          <a:prstGeom prst="rect">
            <a:avLst/>
          </a:prstGeom>
        </p:spPr>
      </p:pic>
      <p:sp>
        <p:nvSpPr>
          <p:cNvPr id="6" name="TextBox 5">
            <a:extLst>
              <a:ext uri="{FF2B5EF4-FFF2-40B4-BE49-F238E27FC236}">
                <a16:creationId xmlns:a16="http://schemas.microsoft.com/office/drawing/2014/main" id="{348ED32C-E71C-EFBA-1520-17E4C6D13C30}"/>
              </a:ext>
            </a:extLst>
          </p:cNvPr>
          <p:cNvSpPr txBox="1"/>
          <p:nvPr/>
        </p:nvSpPr>
        <p:spPr>
          <a:xfrm>
            <a:off x="9562150" y="969607"/>
            <a:ext cx="1262061" cy="307777"/>
          </a:xfrm>
          <a:prstGeom prst="rect">
            <a:avLst/>
          </a:prstGeom>
          <a:noFill/>
        </p:spPr>
        <p:txBody>
          <a:bodyPr wrap="square">
            <a:spAutoFit/>
          </a:bodyPr>
          <a:lstStyle/>
          <a:p>
            <a:r>
              <a:rPr lang="en-AU" sz="1400" dirty="0"/>
              <a:t>by Country :</a:t>
            </a:r>
          </a:p>
        </p:txBody>
      </p:sp>
      <p:pic>
        <p:nvPicPr>
          <p:cNvPr id="8" name="Picture 7">
            <a:extLst>
              <a:ext uri="{FF2B5EF4-FFF2-40B4-BE49-F238E27FC236}">
                <a16:creationId xmlns:a16="http://schemas.microsoft.com/office/drawing/2014/main" id="{C0A9AAD3-1134-0A66-1ABD-DBE074CC86A0}"/>
              </a:ext>
            </a:extLst>
          </p:cNvPr>
          <p:cNvPicPr>
            <a:picLocks noChangeAspect="1"/>
          </p:cNvPicPr>
          <p:nvPr/>
        </p:nvPicPr>
        <p:blipFill>
          <a:blip r:embed="rId4"/>
          <a:stretch>
            <a:fillRect/>
          </a:stretch>
        </p:blipFill>
        <p:spPr>
          <a:xfrm>
            <a:off x="10061839" y="1290700"/>
            <a:ext cx="1479608" cy="1435219"/>
          </a:xfrm>
          <a:prstGeom prst="rect">
            <a:avLst/>
          </a:prstGeom>
        </p:spPr>
      </p:pic>
      <p:cxnSp>
        <p:nvCxnSpPr>
          <p:cNvPr id="9" name="Straight Arrow Connector 8">
            <a:extLst>
              <a:ext uri="{FF2B5EF4-FFF2-40B4-BE49-F238E27FC236}">
                <a16:creationId xmlns:a16="http://schemas.microsoft.com/office/drawing/2014/main" id="{726B5E12-4D03-5F54-7F70-95D2B1C6CE27}"/>
              </a:ext>
            </a:extLst>
          </p:cNvPr>
          <p:cNvCxnSpPr>
            <a:cxnSpLocks/>
          </p:cNvCxnSpPr>
          <p:nvPr/>
        </p:nvCxnSpPr>
        <p:spPr>
          <a:xfrm flipV="1">
            <a:off x="9418733" y="2244745"/>
            <a:ext cx="529113" cy="1516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D99EDD-9201-5D94-7E5F-9A13BED166D1}"/>
              </a:ext>
            </a:extLst>
          </p:cNvPr>
          <p:cNvSpPr txBox="1"/>
          <p:nvPr/>
        </p:nvSpPr>
        <p:spPr>
          <a:xfrm>
            <a:off x="5653585" y="2582018"/>
            <a:ext cx="2482709" cy="307777"/>
          </a:xfrm>
          <a:prstGeom prst="rect">
            <a:avLst/>
          </a:prstGeom>
          <a:noFill/>
        </p:spPr>
        <p:txBody>
          <a:bodyPr wrap="square">
            <a:spAutoFit/>
          </a:bodyPr>
          <a:lstStyle/>
          <a:p>
            <a:r>
              <a:rPr lang="en-AU" sz="1400" dirty="0"/>
              <a:t>Link : http://127.0.0.1:8050/</a:t>
            </a:r>
          </a:p>
        </p:txBody>
      </p:sp>
    </p:spTree>
    <p:extLst>
      <p:ext uri="{BB962C8B-B14F-4D97-AF65-F5344CB8AC3E}">
        <p14:creationId xmlns:p14="http://schemas.microsoft.com/office/powerpoint/2010/main" val="300709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722648"/>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341745" y="233121"/>
            <a:ext cx="10353762" cy="489527"/>
          </a:xfrm>
        </p:spPr>
        <p:txBody>
          <a:bodyPr>
            <a:noAutofit/>
          </a:bodyPr>
          <a:lstStyle/>
          <a:p>
            <a:pPr algn="l" defTabSz="360000"/>
            <a:r>
              <a:rPr lang="en-US" sz="2400" dirty="0">
                <a:solidFill>
                  <a:schemeClr val="tx1"/>
                </a:solidFill>
              </a:rPr>
              <a:t>Dashboard Layout</a:t>
            </a:r>
            <a:endParaRPr lang="en-AU" sz="2400" dirty="0">
              <a:solidFill>
                <a:schemeClr val="tx1"/>
              </a:solidFill>
            </a:endParaRPr>
          </a:p>
        </p:txBody>
      </p:sp>
      <p:pic>
        <p:nvPicPr>
          <p:cNvPr id="13" name="Picture 12">
            <a:extLst>
              <a:ext uri="{FF2B5EF4-FFF2-40B4-BE49-F238E27FC236}">
                <a16:creationId xmlns:a16="http://schemas.microsoft.com/office/drawing/2014/main" id="{EBFA39D8-5E94-D99D-CA6A-4303F24181CA}"/>
              </a:ext>
            </a:extLst>
          </p:cNvPr>
          <p:cNvPicPr>
            <a:picLocks noChangeAspect="1"/>
          </p:cNvPicPr>
          <p:nvPr/>
        </p:nvPicPr>
        <p:blipFill>
          <a:blip r:embed="rId2"/>
          <a:stretch>
            <a:fillRect/>
          </a:stretch>
        </p:blipFill>
        <p:spPr>
          <a:xfrm>
            <a:off x="155132" y="934700"/>
            <a:ext cx="4934222" cy="4513940"/>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03886A43-15A5-4CA2-148C-DE73B9CB89A0}"/>
              </a:ext>
            </a:extLst>
          </p:cNvPr>
          <p:cNvPicPr>
            <a:picLocks noChangeAspect="1"/>
          </p:cNvPicPr>
          <p:nvPr/>
        </p:nvPicPr>
        <p:blipFill>
          <a:blip r:embed="rId3"/>
          <a:stretch>
            <a:fillRect/>
          </a:stretch>
        </p:blipFill>
        <p:spPr>
          <a:xfrm>
            <a:off x="5427988" y="934700"/>
            <a:ext cx="4602419" cy="55371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899405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purl.org/dc/elements/1.1/"/>
    <ds:schemaRef ds:uri="http://purl.org/dc/terms/"/>
    <ds:schemaRef ds:uri="71af3243-3dd4-4a8d-8c0d-dd76da1f02a5"/>
    <ds:schemaRef ds:uri="http://purl.org/dc/dcmitype/"/>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{4CE89E25-23DF-4706-B3D4-86721EE8BAA5}tf55705232_win32</Template>
  <TotalTime>888</TotalTime>
  <Words>577</Words>
  <Application>Microsoft Office PowerPoint</Application>
  <PresentationFormat>Widescreen</PresentationFormat>
  <Paragraphs>77</Paragraphs>
  <Slides>16</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Goudy Old Style</vt:lpstr>
      <vt:lpstr>Lato</vt:lpstr>
      <vt:lpstr>Wingdings</vt:lpstr>
      <vt:lpstr>Wingdings 2</vt:lpstr>
      <vt:lpstr>SlateVTI</vt:lpstr>
      <vt:lpstr>Sentiment Analysis </vt:lpstr>
      <vt:lpstr>A global study of wine based on 1000 random samples from Kaggle</vt:lpstr>
      <vt:lpstr>PowerPoint Presentation</vt:lpstr>
      <vt:lpstr>Data Source</vt:lpstr>
      <vt:lpstr>webapi</vt:lpstr>
      <vt:lpstr> webapi</vt:lpstr>
      <vt:lpstr>Dashboard</vt:lpstr>
      <vt:lpstr>Dashboard - Filter</vt:lpstr>
      <vt:lpstr>Dashboard Layout</vt:lpstr>
      <vt:lpstr>Dashboard Layout</vt:lpstr>
      <vt:lpstr>Dashboard Charts</vt:lpstr>
      <vt:lpstr>Dashboard – Wordcloud of Sentiments</vt:lpstr>
      <vt:lpstr>PowerPoint Presentation</vt:lpstr>
      <vt:lpstr>Wine Sentiment Analysis – Subjectivity vs Polarity Scores</vt:lpstr>
      <vt:lpstr>Top Wine-Consuming Countries, and Positive Reviews</vt:lpstr>
      <vt:lpstr>Wordcloud of Sentiments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study Data Science?</dc:title>
  <dc:creator>mylene marsden</dc:creator>
  <cp:lastModifiedBy>mylene marsden</cp:lastModifiedBy>
  <cp:revision>8</cp:revision>
  <cp:lastPrinted>2023-06-05T08:51:04Z</cp:lastPrinted>
  <dcterms:created xsi:type="dcterms:W3CDTF">2023-06-05T02:44:47Z</dcterms:created>
  <dcterms:modified xsi:type="dcterms:W3CDTF">2023-06-06T10:31:58Z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